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73" r:id="rId4"/>
    <p:sldId id="274" r:id="rId5"/>
    <p:sldId id="276" r:id="rId6"/>
    <p:sldId id="277" r:id="rId7"/>
    <p:sldId id="258" r:id="rId8"/>
    <p:sldId id="260" r:id="rId9"/>
    <p:sldId id="259" r:id="rId10"/>
    <p:sldId id="261" r:id="rId11"/>
    <p:sldId id="262" r:id="rId12"/>
    <p:sldId id="263" r:id="rId13"/>
    <p:sldId id="264" r:id="rId14"/>
    <p:sldId id="275" r:id="rId15"/>
    <p:sldId id="269" r:id="rId16"/>
    <p:sldId id="271" r:id="rId17"/>
    <p:sldId id="265" r:id="rId18"/>
    <p:sldId id="266" r:id="rId19"/>
    <p:sldId id="267" r:id="rId20"/>
    <p:sldId id="268" r:id="rId2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BE3C1-DBE1-495D-B57B-2849774B866A}" type="datetimeFigureOut">
              <a:rPr lang="en-US" dirty="0"/>
              <a:t>11/24/2020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oto Panorâmica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C117F-5CCF-4837-BE5F-2B92066CAFAF}" type="datetimeFigureOut">
              <a:rPr lang="en-US" dirty="0"/>
              <a:t>11/24/2020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e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B90BD-B6CE-46B7-997F-7313B992CCDC}" type="datetimeFigureOut">
              <a:rPr lang="en-US" dirty="0"/>
              <a:t>11/24/2020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çã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9D11F-B188-461D-B23F-39381795C052}" type="datetimeFigureOut">
              <a:rPr lang="en-US" dirty="0"/>
              <a:t>11/24/2020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6D8D9-55A2-4063-B0F3-121F44549695}" type="datetimeFigureOut">
              <a:rPr lang="en-US" dirty="0"/>
              <a:t>11/24/2020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n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24536-994D-4021-A283-9F449C0DB509}" type="datetimeFigureOut">
              <a:rPr lang="en-US" dirty="0"/>
              <a:t>11/24/2020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nas de Imag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BBB78-C96F-47B7-AB17-D852CA960AC9}" type="datetimeFigureOut">
              <a:rPr lang="en-US" dirty="0"/>
              <a:t>11/24/2020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3F48C-C7C6-4055-9F49-3777875E72AE}" type="datetimeFigureOut">
              <a:rPr lang="en-US" dirty="0"/>
              <a:t>11/24/2020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6178E61D-D431-422C-9764-11DAFE33AB63}" type="datetimeFigureOut">
              <a:rPr lang="en-US" dirty="0"/>
              <a:t>11/24/2020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6D22F896-40B5-4ADD-8801-0D06FADFA09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E42F4-6EEF-4EF7-8ED4-2208F0F89A08}" type="datetimeFigureOut">
              <a:rPr lang="en-US" dirty="0"/>
              <a:t>11/24/2020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78ACC-22D6-47C1-A373-4FD133E34F3C}" type="datetimeFigureOut">
              <a:rPr lang="en-US" dirty="0"/>
              <a:t>11/24/2020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A6C69-6797-4E8A-BF37-F2C3751466E9}" type="datetimeFigureOut">
              <a:rPr lang="en-US" dirty="0"/>
              <a:t>11/24/2020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014A1-A632-4878-A0D3-F52BA7563730}" type="datetimeFigureOut">
              <a:rPr lang="en-US" dirty="0"/>
              <a:t>11/24/2020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9F462-093F-4566-844B-4C71F2739DA5}" type="datetimeFigureOut">
              <a:rPr lang="en-US" dirty="0"/>
              <a:t>11/24/2020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4A7AC-904D-4781-85BA-7D10C17ED021}" type="datetimeFigureOut">
              <a:rPr lang="en-US" dirty="0"/>
              <a:t>11/24/2020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1444B-B92B-4E27-8C94-BB93EAF5CB18}" type="datetimeFigureOut">
              <a:rPr lang="en-US" dirty="0"/>
              <a:t>11/24/2020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EFA5E-FA76-400D-B3DC-F0BA90E6D107}" type="datetimeFigureOut">
              <a:rPr lang="en-US" dirty="0"/>
              <a:t>11/24/2020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6E9DEC-419B-4CC5-A080-3B06BD5A8291}" type="datetimeFigureOut">
              <a:rPr lang="en-US" dirty="0"/>
              <a:t>11/24/2020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sfoc.fiocruz.br/portal/content/reuniao-com-o-ministerio-do-planejamento-e-fora-barros" TargetMode="External"/><Relationship Id="rId7" Type="http://schemas.openxmlformats.org/officeDocument/2006/relationships/hyperlink" Target="http://www.asfoc.fiocruz.br/portal/content/asfoc-entrega-documento-ministro-interino-da-saude-solicitando-convocacao-de-aprovados-em-0" TargetMode="External"/><Relationship Id="rId2" Type="http://schemas.openxmlformats.org/officeDocument/2006/relationships/hyperlink" Target="http://www.asfoc.fiocruz.br/portal/content/reuniao-da-asfoc-sn-com-presidencia-da-fiocruz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asfoc.fiocruz.br/portal/content/saude-seguranca-e-centro-social-esportivo-na-pauta-com-fiocruz" TargetMode="External"/><Relationship Id="rId5" Type="http://schemas.openxmlformats.org/officeDocument/2006/relationships/hyperlink" Target="http://www.asfoc.fiocruz.br/portal/content/mesa-de-negociacao-permanente-da-fiocruz-volta-se-reunir-e-discute-efeitos-diretos-e" TargetMode="External"/><Relationship Id="rId4" Type="http://schemas.openxmlformats.org/officeDocument/2006/relationships/hyperlink" Target="http://www.asfoc.fiocruz.br/portal/content/1a-reuniao-com-o-governo-bolsonaro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sfoc.fiocruz.br/portal/content/greve-geral-contra-reforma-da-previdencia-0" TargetMode="External"/><Relationship Id="rId2" Type="http://schemas.openxmlformats.org/officeDocument/2006/relationships/hyperlink" Target="http://www.asfoc.fiocruz.br/portal/content/dia-nacional-de-paralisacao-contra-reforma-da-previdencia-0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sfoc.fiocruz.br/portal/content/iv-forum-asfoc-sn" TargetMode="External"/><Relationship Id="rId2" Type="http://schemas.openxmlformats.org/officeDocument/2006/relationships/hyperlink" Target="http://www.asfoc.fiocruz.br/portal/content/3o-forum-das-regionais-2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asfoc.fiocruz.br/portal/content/asfoc-cumpre-rodada-de-reunioes-virtuais-com-regionais-nos-estados" TargetMode="External"/><Relationship Id="rId4" Type="http://schemas.openxmlformats.org/officeDocument/2006/relationships/hyperlink" Target="http://www.asfoc.fiocruz.br/portal/content/reuniao-da-diretoria-executiva-nacional-e-representantes-regionais-da-asfoc-sn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sfoc.fiocruz.br/portal/content/debate-protecao-social-e-politicas-de-austeridade-impactos-e-alternativas-1" TargetMode="External"/><Relationship Id="rId7" Type="http://schemas.openxmlformats.org/officeDocument/2006/relationships/hyperlink" Target="http://www.asfoc.fiocruz.br/portal/content/seminario-pacote-fiscal-do-governo-bolsonaro-impactos-sobre-os-servicos-e-os-servidores" TargetMode="External"/><Relationship Id="rId2" Type="http://schemas.openxmlformats.org/officeDocument/2006/relationships/hyperlink" Target="http://www.asfoc.fiocruz.br/portal/content/debate-ilegalidade-e-imoralidade-do-golpe-quem-paga-essa-conta-0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asfoc.fiocruz.br/portal/content/seminario-asfoc-inimigo-declarado-os-servidores-publicos-na-reforma-da-previdencia" TargetMode="External"/><Relationship Id="rId5" Type="http://schemas.openxmlformats.org/officeDocument/2006/relationships/hyperlink" Target="http://www.asfoc.fiocruz.br/portal/content/seminarios-reforma-da-previdencia-nas-unidades" TargetMode="External"/><Relationship Id="rId4" Type="http://schemas.openxmlformats.org/officeDocument/2006/relationships/hyperlink" Target="http://www.asfoc.fiocruz.br/portal/content/debate-o-que-esta-em-jogo-nessas-eleicoes-com-o-jornalista-luiz-nassif" TargetMode="Externa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sfoc.fiocruz.br/portal/content/assembleias-por-unidades-essa-semana-foi-para-ouvir-os-trabalhadores-do-ceara-e-helio-fraga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hyperlink" Target="http://www.asfoc.fiocruz.br/portal/content/live-debatedores-destacam-importancia-da-fiocruz-conass-e-conasemns-no-combate-pandemia" TargetMode="External"/><Relationship Id="rId13" Type="http://schemas.openxmlformats.org/officeDocument/2006/relationships/hyperlink" Target="http://www.asfoc.fiocruz.br/portal/content/live-pesquisadores-exaltam-trabalho-da-fiocruz-e-criticam-troca-de-quadro-tecnico-do" TargetMode="External"/><Relationship Id="rId18" Type="http://schemas.openxmlformats.org/officeDocument/2006/relationships/hyperlink" Target="http://www.asfoc.fiocruz.br/portal/content/live-debate-os-desafios-da-educacao-durante-pandemia" TargetMode="External"/><Relationship Id="rId3" Type="http://schemas.openxmlformats.org/officeDocument/2006/relationships/hyperlink" Target="http://www.asfoc.fiocruz.br/portal/content/desigualdades-sociais-cortes-nos-investimentos-e-desenvolvimento-sustentavel-sao-destaques" TargetMode="External"/><Relationship Id="rId7" Type="http://schemas.openxmlformats.org/officeDocument/2006/relationships/hyperlink" Target="http://www.asfoc.fiocruz.br/portal/content/live-asfoc-roberto-requiao-e-pedro-barbosa-destacam-sistemas-publicos-de-saude-na-pandemia" TargetMode="External"/><Relationship Id="rId12" Type="http://schemas.openxmlformats.org/officeDocument/2006/relationships/hyperlink" Target="http://www.asfoc.fiocruz.br/portal/content/live-deputadas-mineiras-criticam-atuacao-dos-governos-federal-e-estadual-na-saude-e-educacao" TargetMode="External"/><Relationship Id="rId17" Type="http://schemas.openxmlformats.org/officeDocument/2006/relationships/hyperlink" Target="http://www.asfoc.fiocruz.br/portal/content/live-debate-os-desafios-da-saude-mental-em-tempo-de-pandemia" TargetMode="External"/><Relationship Id="rId2" Type="http://schemas.openxmlformats.org/officeDocument/2006/relationships/hyperlink" Target="http://www.asfoc.fiocruz.br/portal/content/primeira-live-da-asfoc-debate-politicas-publicas-de-pesquisa-e-saude" TargetMode="External"/><Relationship Id="rId16" Type="http://schemas.openxmlformats.org/officeDocument/2006/relationships/hyperlink" Target="http://www.asfoc.fiocruz.br/portal/content/em-parceria-asfoc-e-mata-atlantica-realizam-primeira-live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asfoc.fiocruz.br/portal/content/em-nova-live-da-asfoc-ex-senadores-destacam-importante-papel-da-fiocruz-na-pandemia-e" TargetMode="External"/><Relationship Id="rId11" Type="http://schemas.openxmlformats.org/officeDocument/2006/relationships/hyperlink" Target="http://www.asfoc.fiocruz.br/portal/content/live-asfoc-vulnerabilidade-nas-comunidades-aumenta-na-pandemia" TargetMode="External"/><Relationship Id="rId5" Type="http://schemas.openxmlformats.org/officeDocument/2006/relationships/hyperlink" Target="http://www.asfoc.fiocruz.br/portal/content/asfoc-sn-lanca-campanha-pela-auditoria-no-credito-consignado" TargetMode="External"/><Relationship Id="rId15" Type="http://schemas.openxmlformats.org/officeDocument/2006/relationships/hyperlink" Target="http://www.asfoc.fiocruz.br/portal/content/senador-assume-compromisso-de-fazer-articulacoes-pela-sede-da-fiocruz-piaui" TargetMode="External"/><Relationship Id="rId10" Type="http://schemas.openxmlformats.org/officeDocument/2006/relationships/hyperlink" Target="http://www.asfoc.fiocruz.br/portal/content/live-ex-ministros-destacam-atuacao-da-fiocruz-sus-governos-estaduais-e-municipais-no-combate" TargetMode="External"/><Relationship Id="rId4" Type="http://schemas.openxmlformats.org/officeDocument/2006/relationships/hyperlink" Target="http://www.asfoc.fiocruz.br/portal/content/terceira-live-da-asfoc-debate-politicas-de-saude-em-meio-pandemia" TargetMode="External"/><Relationship Id="rId9" Type="http://schemas.openxmlformats.org/officeDocument/2006/relationships/hyperlink" Target="http://www.asfoc.fiocruz.br/portal/content/live-vulneraveis-sofrem-mais-com-pandemia" TargetMode="External"/><Relationship Id="rId14" Type="http://schemas.openxmlformats.org/officeDocument/2006/relationships/hyperlink" Target="http://www.asfoc.fiocruz.br/portal/content/asfoc-fecha-parceria-e-e-mais-nova-correalizadora-do-projeto-nosso-sus" TargetMode="Externa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sfoc.fiocruz.br/portal/content/semana-do-trabalhador-atividades-esportivas" TargetMode="External"/><Relationship Id="rId2" Type="http://schemas.openxmlformats.org/officeDocument/2006/relationships/hyperlink" Target="http://www.asfoc.fiocruz.br/portal/content/reuniao-para-organizacao-de-atividades-esportivas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asfoc.fiocruz.br/portal/content/reinauguracao-do-campo-de-futebol" TargetMode="External"/><Relationship Id="rId4" Type="http://schemas.openxmlformats.org/officeDocument/2006/relationships/hyperlink" Target="http://www.asfoc.fiocruz.br/portal/content/mes-do-trabalhador-atividades-esportivas" TargetMode="Externa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hyperlink" Target="http://www.asfoc.fiocruz.br/portal/content/festa-do-trabalhador-ii" TargetMode="External"/><Relationship Id="rId13" Type="http://schemas.openxmlformats.org/officeDocument/2006/relationships/hyperlink" Target="http://www.asfoc.fiocruz.br/portal/content/dia-dos-aposentados-1" TargetMode="External"/><Relationship Id="rId3" Type="http://schemas.openxmlformats.org/officeDocument/2006/relationships/hyperlink" Target="http://www.asfoc.fiocruz.br/portal/content/desfile-do-bloco-discipulos-de-oswaldo-7" TargetMode="External"/><Relationship Id="rId7" Type="http://schemas.openxmlformats.org/officeDocument/2006/relationships/hyperlink" Target="http://www.asfoc.fiocruz.br/portal/content/festa-de-fim-de-ano-da-asfoc-sn-0" TargetMode="External"/><Relationship Id="rId12" Type="http://schemas.openxmlformats.org/officeDocument/2006/relationships/hyperlink" Target="http://www.asfoc.fiocruz.br/portal/content/natal-das-criancas-13" TargetMode="External"/><Relationship Id="rId2" Type="http://schemas.openxmlformats.org/officeDocument/2006/relationships/hyperlink" Target="http://www.asfoc.fiocruz.br/portal/content/cafe-da-manha-dos-aposentados-0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asfoc.fiocruz.br/portal/content/dia-da-crianca-no-iff-3" TargetMode="External"/><Relationship Id="rId11" Type="http://schemas.openxmlformats.org/officeDocument/2006/relationships/hyperlink" Target="http://www.asfoc.fiocruz.br/portal/content/medalha-careli-e-premio-sergio-arouca-2" TargetMode="External"/><Relationship Id="rId5" Type="http://schemas.openxmlformats.org/officeDocument/2006/relationships/hyperlink" Target="http://www.asfoc.fiocruz.br/portal/content/arraia-du-oswardu-8" TargetMode="External"/><Relationship Id="rId15" Type="http://schemas.openxmlformats.org/officeDocument/2006/relationships/hyperlink" Target="http://www.asfoc.fiocruz.br/portal/content/premio-sergio-arouca-e-medalha-careli-edicao-especial-fiocruz-120-anos" TargetMode="External"/><Relationship Id="rId10" Type="http://schemas.openxmlformats.org/officeDocument/2006/relationships/hyperlink" Target="http://www.asfoc.fiocruz.br/portal/content/dia-da-crianca-no-iff-4" TargetMode="External"/><Relationship Id="rId4" Type="http://schemas.openxmlformats.org/officeDocument/2006/relationships/hyperlink" Target="http://www.asfoc.fiocruz.br/portal/content/ato-show-em-defesa-da-democracia" TargetMode="External"/><Relationship Id="rId9" Type="http://schemas.openxmlformats.org/officeDocument/2006/relationships/hyperlink" Target="http://www.asfoc.fiocruz.br/portal/content/arraia-du-oswardu-11" TargetMode="External"/><Relationship Id="rId14" Type="http://schemas.openxmlformats.org/officeDocument/2006/relationships/hyperlink" Target="http://www.asfoc.fiocruz.br/portal/content/concurso-de-escolha-do-samba-enredo-do-discipulos-de-oswaldo-ii" TargetMode="Externa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http://www.asfoc.fiocruz.br/portal/content/ato-ciencia-e-futuro-no-parque-madureira" TargetMode="External"/><Relationship Id="rId13" Type="http://schemas.openxmlformats.org/officeDocument/2006/relationships/hyperlink" Target="http://www.asfoc.fiocruz.br/portal/content/ato-em-defesa-das-universidades-e-da-cti-0" TargetMode="External"/><Relationship Id="rId18" Type="http://schemas.openxmlformats.org/officeDocument/2006/relationships/hyperlink" Target="http://www.asfoc.fiocruz.br/portal/content/manifestacoes-dia-do-trabalhador" TargetMode="External"/><Relationship Id="rId26" Type="http://schemas.openxmlformats.org/officeDocument/2006/relationships/hyperlink" Target="http://www.asfoc.fiocruz.br/portal/content/marcha-das-margaridas" TargetMode="External"/><Relationship Id="rId3" Type="http://schemas.openxmlformats.org/officeDocument/2006/relationships/hyperlink" Target="http://www.asfoc.fiocruz.br/portal/content/reuniao-ampliada-fonasefefonacate-e-manifestacao-nos-aeroportos" TargetMode="External"/><Relationship Id="rId21" Type="http://schemas.openxmlformats.org/officeDocument/2006/relationships/hyperlink" Target="http://www.asfoc.fiocruz.br/portal/content/atos-contra-os-cortes-na-educacao-e-em-defesa-da-previdencia-por-todo-o-pais" TargetMode="External"/><Relationship Id="rId34" Type="http://schemas.openxmlformats.org/officeDocument/2006/relationships/hyperlink" Target="http://www.asfoc.fiocruz.br/portal/content/ato-em-defesa-da-petrobras-da-soberania-nacional-por-empregos-contra-o-desmonte-do-estado" TargetMode="External"/><Relationship Id="rId7" Type="http://schemas.openxmlformats.org/officeDocument/2006/relationships/hyperlink" Target="http://www.asfoc.fiocruz.br/portal/content/ato-justica-para-marielle-na-lapa" TargetMode="External"/><Relationship Id="rId12" Type="http://schemas.openxmlformats.org/officeDocument/2006/relationships/hyperlink" Target="http://www.asfoc.fiocruz.br/portal/content/dia-do-basta-contra-o-desmonte-do-estado-brasileiro" TargetMode="External"/><Relationship Id="rId17" Type="http://schemas.openxmlformats.org/officeDocument/2006/relationships/hyperlink" Target="http://www.asfoc.fiocruz.br/portal/content/ato-14m-justica-por-marielle-e-anderson" TargetMode="External"/><Relationship Id="rId25" Type="http://schemas.openxmlformats.org/officeDocument/2006/relationships/hyperlink" Target="http://www.asfoc.fiocruz.br/portal/content/mobilizacao-brasilia" TargetMode="External"/><Relationship Id="rId33" Type="http://schemas.openxmlformats.org/officeDocument/2006/relationships/hyperlink" Target="http://www.asfoc.fiocruz.br/portal/content/protestos-contra-o-ministro-da-economia-e-dia-das-mulheres-e-meninas-na-ciencia" TargetMode="External"/><Relationship Id="rId2" Type="http://schemas.openxmlformats.org/officeDocument/2006/relationships/hyperlink" Target="http://www.asfoc.fiocruz.br/portal/content/apoio-aos-acs-em-luta-contra-reforma-da-previdencia-e-em-reuniao-com-comissao-de-carreiras" TargetMode="External"/><Relationship Id="rId16" Type="http://schemas.openxmlformats.org/officeDocument/2006/relationships/hyperlink" Target="http://www.asfoc.fiocruz.br/portal/content/dia-internacional-da-mulher-3" TargetMode="External"/><Relationship Id="rId20" Type="http://schemas.openxmlformats.org/officeDocument/2006/relationships/hyperlink" Target="http://www.asfoc.fiocruz.br/portal/content/ato-na-uff" TargetMode="External"/><Relationship Id="rId29" Type="http://schemas.openxmlformats.org/officeDocument/2006/relationships/hyperlink" Target="http://www.asfoc.fiocruz.br/portal/content/ato-em-frente-prefeitura-nenhum-servico-de-saude-menos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asfoc.fiocruz.br/portal/content/ato-contra-emenda-constitucional-95-em-brasilia" TargetMode="External"/><Relationship Id="rId11" Type="http://schemas.openxmlformats.org/officeDocument/2006/relationships/hyperlink" Target="http://www.asfoc.fiocruz.br/portal/content/vigilia-no-stf-pela-data-base-e-revogacao-da-ec-95-e-assembleia-em-brasilia" TargetMode="External"/><Relationship Id="rId24" Type="http://schemas.openxmlformats.org/officeDocument/2006/relationships/hyperlink" Target="http://www.asfoc.fiocruz.br/portal/content/domingo-com-ciencia-na-quinta" TargetMode="External"/><Relationship Id="rId32" Type="http://schemas.openxmlformats.org/officeDocument/2006/relationships/hyperlink" Target="http://www.asfoc.fiocruz.br/portal/content/ato-em-brumadinho-e-forum-social-das-resistencias" TargetMode="External"/><Relationship Id="rId37" Type="http://schemas.openxmlformats.org/officeDocument/2006/relationships/hyperlink" Target="http://www.asfoc.fiocruz.br/portal/content/ato-justica-por-mari-ferrer" TargetMode="External"/><Relationship Id="rId5" Type="http://schemas.openxmlformats.org/officeDocument/2006/relationships/hyperlink" Target="http://www.asfoc.fiocruz.br/portal/content/ato-marielle-vive" TargetMode="External"/><Relationship Id="rId15" Type="http://schemas.openxmlformats.org/officeDocument/2006/relationships/hyperlink" Target="http://www.asfoc.fiocruz.br/portal/content/atos-contra-reforma-da-previdencia-no-rio-e-em-sao-paulo" TargetMode="External"/><Relationship Id="rId23" Type="http://schemas.openxmlformats.org/officeDocument/2006/relationships/hyperlink" Target="http://www.asfoc.fiocruz.br/portal/content/30m-em-defesa-da-educacao-no-rio-e-nos-estados" TargetMode="External"/><Relationship Id="rId28" Type="http://schemas.openxmlformats.org/officeDocument/2006/relationships/hyperlink" Target="http://www.asfoc.fiocruz.br/portal/content/dia-nacional-da-soberania-saude-ct-e-educacao" TargetMode="External"/><Relationship Id="rId36" Type="http://schemas.openxmlformats.org/officeDocument/2006/relationships/hyperlink" Target="http://www.asfoc.fiocruz.br/portal/content/ato-em-defesa-do-hospital-federal-de-bonsucesso" TargetMode="External"/><Relationship Id="rId10" Type="http://schemas.openxmlformats.org/officeDocument/2006/relationships/hyperlink" Target="http://www.asfoc.fiocruz.br/portal/content/ato-contra-os-cortes-na-saude-educacao-e-ct-rio-e-regionais" TargetMode="External"/><Relationship Id="rId19" Type="http://schemas.openxmlformats.org/officeDocument/2006/relationships/hyperlink" Target="http://www.asfoc.fiocruz.br/portal/content/manifestacao-ibge" TargetMode="External"/><Relationship Id="rId31" Type="http://schemas.openxmlformats.org/officeDocument/2006/relationships/hyperlink" Target="http://www.asfoc.fiocruz.br/portal/content/posse-da-nova-diretoria-do-cebes-e-ato-contra-privatizacao-da-cedae" TargetMode="External"/><Relationship Id="rId4" Type="http://schemas.openxmlformats.org/officeDocument/2006/relationships/hyperlink" Target="http://www.asfoc.fiocruz.br/portal/content/ato-no-hospital-de-bonsucesso" TargetMode="External"/><Relationship Id="rId9" Type="http://schemas.openxmlformats.org/officeDocument/2006/relationships/hyperlink" Target="http://www.asfoc.fiocruz.br/portal/content/ato-em-defesa-do-sus-e-plenaria-da-comissao-popular-da-verdade" TargetMode="External"/><Relationship Id="rId14" Type="http://schemas.openxmlformats.org/officeDocument/2006/relationships/hyperlink" Target="http://www.asfoc.fiocruz.br/portal/content/atos-em-defesa-do-museu-nacional-0" TargetMode="External"/><Relationship Id="rId22" Type="http://schemas.openxmlformats.org/officeDocument/2006/relationships/hyperlink" Target="http://www.asfoc.fiocruz.br/portal/content/fiocruz-em-manifestacoes-por-todo-o-pais-em-defesa-da-educacao-e-ct" TargetMode="External"/><Relationship Id="rId27" Type="http://schemas.openxmlformats.org/officeDocument/2006/relationships/hyperlink" Target="http://www.asfoc.fiocruz.br/portal/content/grito-dos-excluidos-1" TargetMode="External"/><Relationship Id="rId30" Type="http://schemas.openxmlformats.org/officeDocument/2006/relationships/hyperlink" Target="http://www.asfoc.fiocruz.br/portal/content/dia-nacional-por-empregos-direitos-e-soberania" TargetMode="External"/><Relationship Id="rId35" Type="http://schemas.openxmlformats.org/officeDocument/2006/relationships/hyperlink" Target="http://www.asfoc.fiocruz.br/portal/content/atos-no-castelo-e-candelaria-do-8m" TargetMode="Externa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hyperlink" Target="http://www.asfoc.fiocruz.br/portal/content/ato-pela-democracia" TargetMode="External"/><Relationship Id="rId3" Type="http://schemas.openxmlformats.org/officeDocument/2006/relationships/hyperlink" Target="http://www.asfoc.fiocruz.br/portal/content/forum-social-mundial-2018-em-salvador" TargetMode="External"/><Relationship Id="rId7" Type="http://schemas.openxmlformats.org/officeDocument/2006/relationships/hyperlink" Target="http://www.asfoc.fiocruz.br/portal/content/manifestacao-pelo-museu-nacional" TargetMode="External"/><Relationship Id="rId12" Type="http://schemas.openxmlformats.org/officeDocument/2006/relationships/hyperlink" Target="http://www.asfoc.fiocruz.br/portal/content/asfoc-na-abertura-do-1o-fio-ensat-e-no-debate-sobre-racismo-e-genocidio" TargetMode="External"/><Relationship Id="rId2" Type="http://schemas.openxmlformats.org/officeDocument/2006/relationships/hyperlink" Target="http://www.asfoc.fiocruz.br/portal/content/asfoc-presente-no-3o-encontro-da-rede-sindical-internacional-de-solidariedade-e-de-lutas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asfoc.fiocruz.br/portal/content/seminario-o-servico-publico-que-queremos" TargetMode="External"/><Relationship Id="rId11" Type="http://schemas.openxmlformats.org/officeDocument/2006/relationships/hyperlink" Target="http://www.asfoc.fiocruz.br/portal/content/16a-conferencia-nacional-de-saude" TargetMode="External"/><Relationship Id="rId5" Type="http://schemas.openxmlformats.org/officeDocument/2006/relationships/hyperlink" Target="http://www.asfoc.fiocruz.br/portal/content/gt-de-saude-do-projeto-brasil-popular" TargetMode="External"/><Relationship Id="rId10" Type="http://schemas.openxmlformats.org/officeDocument/2006/relationships/hyperlink" Target="http://www.asfoc.fiocruz.br/portal/content/seminario-em-curitiba-e-atos-contra-reforma-da-previdencia" TargetMode="External"/><Relationship Id="rId4" Type="http://schemas.openxmlformats.org/officeDocument/2006/relationships/hyperlink" Target="http://www.asfoc.fiocruz.br/portal/content/abrasco-debate-com-os-presidenciaveis-e-luta-pela-saude-no-trabalho" TargetMode="External"/><Relationship Id="rId9" Type="http://schemas.openxmlformats.org/officeDocument/2006/relationships/hyperlink" Target="http://www.asfoc.fiocruz.br/portal/content/reuniao-do-fonasefe-em-brasilia" TargetMode="Externa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hyperlink" Target="http://www.asfoc.fiocruz.br/portal/content/jornada-de-lutas-no-congresso-nacional" TargetMode="External"/><Relationship Id="rId3" Type="http://schemas.openxmlformats.org/officeDocument/2006/relationships/hyperlink" Target="http://www.asfoc.fiocruz.br/portal/content/asfoc-se-manifesta-contra-aprovacao-da-reforma-da-previdencia-na-ccj" TargetMode="External"/><Relationship Id="rId7" Type="http://schemas.openxmlformats.org/officeDocument/2006/relationships/hyperlink" Target="http://www.asfoc.fiocruz.br/portal/content/asfoc-em-acao-por-saude-dos-trabalhadores-e-da-populacao-no-cns-e-congresso-nacional" TargetMode="External"/><Relationship Id="rId2" Type="http://schemas.openxmlformats.org/officeDocument/2006/relationships/hyperlink" Target="http://www.asfoc.fiocruz.br/portal/content/asfoc-no-congresso-nacional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asfoc.fiocruz.br/portal/content/acoes-no-congresso-seminario-brics-e-na-embaixada-boliviana" TargetMode="External"/><Relationship Id="rId5" Type="http://schemas.openxmlformats.org/officeDocument/2006/relationships/hyperlink" Target="http://www.asfoc.fiocruz.br/portal/content/mobilizacao-no-congresso-contra-os-cortes-nas-bolsas-cnpq-e-capes" TargetMode="External"/><Relationship Id="rId4" Type="http://schemas.openxmlformats.org/officeDocument/2006/relationships/hyperlink" Target="http://www.asfoc.fiocruz.br/portal/content/asfoc-faz-gestoes-no-congresso-pela-convocacao-dos-excedentes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D96B28F-853A-4927-BAF8-24D985EF83C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-333375" y="2836862"/>
            <a:ext cx="9324974" cy="1373070"/>
          </a:xfrm>
        </p:spPr>
        <p:txBody>
          <a:bodyPr/>
          <a:lstStyle/>
          <a:p>
            <a:br>
              <a:rPr lang="pt-BR" dirty="0"/>
            </a:br>
            <a:br>
              <a:rPr lang="pt-BR" dirty="0"/>
            </a:br>
            <a:br>
              <a:rPr lang="pt-BR" dirty="0"/>
            </a:br>
            <a:br>
              <a:rPr lang="pt-BR" dirty="0"/>
            </a:br>
            <a:r>
              <a:rPr lang="pt-BR" dirty="0"/>
              <a:t>Ações Sindicais</a:t>
            </a:r>
            <a:br>
              <a:rPr lang="pt-BR" dirty="0"/>
            </a:br>
            <a:r>
              <a:rPr lang="pt-BR" dirty="0"/>
              <a:t>Relatos, balanço, prestação de contas da Gestão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F6F6BEBD-9C90-4558-8C65-3375C81BB8F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pt-BR" dirty="0"/>
              <a:t>ASFOC-SN - 2018/2020</a:t>
            </a:r>
          </a:p>
          <a:p>
            <a:endParaRPr lang="pt-BR" dirty="0"/>
          </a:p>
          <a:p>
            <a:r>
              <a:rPr lang="pt-BR" dirty="0"/>
              <a:t>1ª Parte</a:t>
            </a:r>
          </a:p>
        </p:txBody>
      </p:sp>
    </p:spTree>
    <p:extLst>
      <p:ext uri="{BB962C8B-B14F-4D97-AF65-F5344CB8AC3E}">
        <p14:creationId xmlns:p14="http://schemas.microsoft.com/office/powerpoint/2010/main" val="3337166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1EDE1E8-92CF-4265-BF4E-1CCCFE82E8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Mesas de Negociação/Gestões Pauta interna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AAA9A5FF-052D-408C-A57D-897DC6610B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t-BR" sz="1800" u="none" strike="noStrike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Reunião da Asfoc-SN com a Presidência da Fiocruz</a:t>
            </a:r>
            <a:r>
              <a:rPr lang="pt-BR" sz="1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- 30/01/2018</a:t>
            </a:r>
            <a:endParaRPr lang="pt-BR" sz="18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pt-BR" sz="1800" b="0" u="none" strike="noStrike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Reunião com o Ministério do Planejamento</a:t>
            </a:r>
            <a:r>
              <a:rPr lang="pt-BR" sz="1800" b="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- 02/03/2018</a:t>
            </a:r>
            <a:endParaRPr lang="pt-BR" sz="1800" b="1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pt-BR" sz="1800" b="0" u="none" strike="noStrike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1ª reunião com o governo Bolsonaro</a:t>
            </a:r>
            <a:r>
              <a:rPr lang="pt-BR" sz="1800" b="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- 14/02/2019</a:t>
            </a:r>
            <a:endParaRPr lang="pt-BR" sz="1800" b="1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pt-BR" sz="1800" b="0" u="none" strike="noStrike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Mesa de Negociação Permanente da Fiocruz volta a se reunir e discute efeitos diretos e indiretos da pandemia na vida dos trabalhadores</a:t>
            </a:r>
            <a:r>
              <a:rPr lang="pt-BR" sz="1800" b="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- 13/05/2020</a:t>
            </a:r>
            <a:endParaRPr lang="pt-BR" sz="1800" b="1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pt-BR" sz="1800" b="0" u="none" strike="noStrike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Saúde, Segurança e Centro Social Esportivo na pauta com a Fiocruz</a:t>
            </a:r>
            <a:r>
              <a:rPr lang="pt-BR" sz="1800" b="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- 01/07/2020</a:t>
            </a:r>
            <a:endParaRPr lang="pt-BR" sz="1800" b="1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pt-BR" sz="1800" b="0" u="none" strike="noStrike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Asfoc entrega documento a ministro interino da Saúde solicitando convocação de aprovados em concurso da Fiocruz</a:t>
            </a:r>
            <a:r>
              <a:rPr lang="pt-BR" sz="1800" b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- </a:t>
            </a:r>
            <a:r>
              <a:rPr lang="pt-BR" sz="1800" b="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10/08/2020</a:t>
            </a:r>
            <a:endParaRPr lang="pt-BR" sz="1800" b="1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52317140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556E445-DF35-409A-A913-00A8B372E0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Greves/Paralisações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AAD9F8A8-D124-4A2A-AB97-4D9643A84D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sz="1800" b="0" u="none" strike="noStrike" dirty="0">
              <a:solidFill>
                <a:schemeClr val="bg1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hlinkClick r:id="rId2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r>
              <a:rPr lang="pt-BR" sz="1800" b="0" u="none" strike="noStrike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Dia Nacional de Paralisação Contra a Reforma da Previdência</a:t>
            </a:r>
            <a:r>
              <a:rPr lang="pt-BR" sz="1800" b="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- </a:t>
            </a:r>
            <a:r>
              <a:rPr lang="pt-BR" sz="1800" b="0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fev</a:t>
            </a:r>
            <a:r>
              <a:rPr lang="pt-BR" sz="1800" b="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/2018</a:t>
            </a:r>
          </a:p>
          <a:p>
            <a:pPr marL="0" indent="0">
              <a:buNone/>
            </a:pPr>
            <a:endParaRPr lang="pt-BR" sz="1800" b="1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pt-BR" sz="1800" b="0" u="none" strike="noStrike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Greve Geral contra a Reforma da Previdência</a:t>
            </a:r>
            <a:r>
              <a:rPr lang="pt-BR" sz="1800" b="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 - 14/06/2019</a:t>
            </a:r>
            <a:endParaRPr lang="pt-BR" sz="1800" b="1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80508396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649443B-556E-4E40-98CC-2ADFA3AB4E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Fóruns Sindicais / Reuniões Regionais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A5F5E816-A001-41B6-BCE3-B4E73249D7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endParaRPr lang="pt-BR" sz="1800" b="0" u="none" strike="noStrike" dirty="0">
              <a:solidFill>
                <a:schemeClr val="bg1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hlinkClick r:id="rId2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r>
              <a:rPr lang="pt-BR" sz="1800" b="0" u="none" strike="noStrike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3º Fórum das Regionais</a:t>
            </a:r>
            <a:r>
              <a:rPr lang="pt-BR" sz="1800" b="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– Pernambuco - 05/04/2018</a:t>
            </a:r>
          </a:p>
          <a:p>
            <a:endParaRPr lang="pt-BR" sz="1800" b="1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pt-BR" sz="1800" b="0" u="none" strike="noStrike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IV Fórum Asfoc SN</a:t>
            </a:r>
            <a:r>
              <a:rPr lang="pt-BR" sz="1800" b="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– Minas Gerais - 01/04/2019</a:t>
            </a:r>
          </a:p>
          <a:p>
            <a:endParaRPr lang="pt-BR" sz="1800" b="1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pt-BR" sz="1800" b="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V Fórum Asfoc SN – Bahia (virtual) – 21 a 25/9/2020</a:t>
            </a:r>
          </a:p>
          <a:p>
            <a:endParaRPr lang="pt-BR" sz="1800" b="1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pt-BR" sz="1800" b="0" u="none" strike="noStrike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Reunião da Diretoria Executiva Nacional e representantes regionais da Asfoc-SN</a:t>
            </a:r>
            <a:r>
              <a:rPr lang="pt-BR" sz="1800" b="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- 13/12/2019</a:t>
            </a:r>
          </a:p>
          <a:p>
            <a:endParaRPr lang="pt-BR" sz="1800" b="1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pt-BR" sz="1800" b="0" u="none" strike="noStrike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Calibri" panose="020F0502020204030204" pitchFamily="34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Asfoc cumpre rodada de reuniões virtuais com Regionais nos estados</a:t>
            </a:r>
            <a:r>
              <a:rPr lang="pt-BR" sz="1800" b="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 - 03/06/2020</a:t>
            </a:r>
            <a:endParaRPr lang="pt-BR" sz="1800" b="1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pt-BR" sz="1800" b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 </a:t>
            </a:r>
            <a:endParaRPr lang="pt-BR" sz="1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56464883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66C54F3-6F30-4369-84A2-A8AF3F7CC6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Realização de Debates / Seminários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F1C7E17F-F0C2-42DD-97F2-8A02ADBFB9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sz="1800" b="0" u="none" strike="noStrike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Debate: "Ilegalidade e imoralidade do Golpe. Quem paga essa conta?"</a:t>
            </a:r>
            <a:r>
              <a:rPr lang="pt-BR" sz="1800" b="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- 08/05/2018</a:t>
            </a:r>
            <a:endParaRPr lang="pt-BR" sz="1800" b="1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pt-BR" sz="1800" b="0" u="none" strike="noStrike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Debate Proteção Social e Políticas de Austeridade: Impactos e Alternativas</a:t>
            </a:r>
            <a:r>
              <a:rPr lang="pt-BR" sz="1800" b="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- 27/08/2018</a:t>
            </a:r>
            <a:endParaRPr lang="pt-BR" sz="1800" b="1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pt-BR" sz="1800" b="0" u="none" strike="noStrike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Debate “O que está em jogo nessas eleições?", com o jornalista Luiz Nassif</a:t>
            </a:r>
            <a:r>
              <a:rPr lang="pt-BR" sz="1800" b="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- 19/10/2018</a:t>
            </a:r>
            <a:endParaRPr lang="pt-BR" sz="1800" b="1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pt-BR" sz="1800" b="0" u="none" strike="noStrike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Seminários Reforma da Previdência nas Unidades</a:t>
            </a:r>
            <a:r>
              <a:rPr lang="pt-BR" sz="1800" b="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- 18/04/2019</a:t>
            </a:r>
            <a:endParaRPr lang="pt-BR" sz="1800" b="1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pt-BR" sz="1800" b="0" u="none" strike="noStrike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Seminário Asfoc - "Inimigo Declarado": Os servidores públicos na Reforma da Previdência</a:t>
            </a:r>
            <a:r>
              <a:rPr lang="pt-BR" sz="1800" b="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- 16/05/2019</a:t>
            </a:r>
            <a:endParaRPr lang="pt-BR" sz="1800" b="1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pt-BR" sz="1800" b="0" u="none" strike="noStrike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Seminário - Pacote Fiscal do Governo Bolsonaro: impactos sobre os serviços e os servidores públicos</a:t>
            </a:r>
            <a:r>
              <a:rPr lang="pt-BR" sz="1800" b="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 - 09/12/2019</a:t>
            </a:r>
            <a:endParaRPr lang="pt-BR" sz="1800" b="1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1800" b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 </a:t>
            </a:r>
            <a:endParaRPr lang="pt-BR" sz="1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46127328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FA9E497-47A8-49E0-9CE6-E8D9395E6B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Assembleias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3ACF7F29-3D4D-4864-8CC0-3E0A008670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sz="1800" b="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Rodada de Assembleias por Unidades</a:t>
            </a:r>
            <a:r>
              <a:rPr lang="pt-BR" sz="1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– 06/2018</a:t>
            </a:r>
            <a:endParaRPr lang="pt-BR" sz="1800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pt-BR" sz="1800" b="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Assembleias por Unidade – 05/2019</a:t>
            </a:r>
            <a:endParaRPr lang="pt-BR" sz="1800" b="1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t-BR" sz="1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Idas as Unidades – Agenda de mobilização - 03/2020</a:t>
            </a:r>
            <a:endParaRPr lang="pt-BR" sz="18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t-BR" sz="1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Assembleia Geral da ASFOC </a:t>
            </a:r>
            <a:r>
              <a:rPr lang="pt-BR" sz="1800" b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– </a:t>
            </a:r>
            <a:r>
              <a:rPr lang="pt-BR" sz="1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12/3/2020</a:t>
            </a:r>
            <a:endParaRPr lang="pt-BR" sz="18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t-BR" sz="1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Assembleia Geral Extraordinária Virtual ASFOC-SN - 16/09/2020</a:t>
            </a:r>
            <a:endParaRPr lang="pt-BR" sz="18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t-BR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136236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A2484E8-515D-4681-9BFA-ABFCD46113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Com a pandemia veio a necessidade de se reinventar: </a:t>
            </a:r>
            <a:r>
              <a:rPr lang="pt-BR" dirty="0" err="1"/>
              <a:t>Lives</a:t>
            </a:r>
            <a:r>
              <a:rPr lang="pt-BR" dirty="0"/>
              <a:t> 2020</a:t>
            </a:r>
          </a:p>
        </p:txBody>
      </p:sp>
      <p:graphicFrame>
        <p:nvGraphicFramePr>
          <p:cNvPr id="4" name="Tabela 4">
            <a:extLst>
              <a:ext uri="{FF2B5EF4-FFF2-40B4-BE49-F238E27FC236}">
                <a16:creationId xmlns:a16="http://schemas.microsoft.com/office/drawing/2014/main" id="{829696AF-AF84-49C2-B21B-4CB6B636B95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24172554"/>
              </p:ext>
            </p:extLst>
          </p:nvPr>
        </p:nvGraphicFramePr>
        <p:xfrm>
          <a:off x="461208" y="2043716"/>
          <a:ext cx="9613899" cy="470381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04633">
                  <a:extLst>
                    <a:ext uri="{9D8B030D-6E8A-4147-A177-3AD203B41FA5}">
                      <a16:colId xmlns:a16="http://schemas.microsoft.com/office/drawing/2014/main" val="1889073889"/>
                    </a:ext>
                  </a:extLst>
                </a:gridCol>
                <a:gridCol w="3204633">
                  <a:extLst>
                    <a:ext uri="{9D8B030D-6E8A-4147-A177-3AD203B41FA5}">
                      <a16:colId xmlns:a16="http://schemas.microsoft.com/office/drawing/2014/main" val="3149015323"/>
                    </a:ext>
                  </a:extLst>
                </a:gridCol>
                <a:gridCol w="3204633">
                  <a:extLst>
                    <a:ext uri="{9D8B030D-6E8A-4147-A177-3AD203B41FA5}">
                      <a16:colId xmlns:a16="http://schemas.microsoft.com/office/drawing/2014/main" val="104500795"/>
                    </a:ext>
                  </a:extLst>
                </a:gridCol>
              </a:tblGrid>
              <a:tr h="167272"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66567742"/>
                  </a:ext>
                </a:extLst>
              </a:tr>
              <a:tr h="4338053">
                <a:tc>
                  <a:txBody>
                    <a:bodyPr/>
                    <a:lstStyle/>
                    <a:p>
                      <a:pPr marL="171450" indent="-171450">
                        <a:lnSpc>
                          <a:spcPct val="10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pt-BR" sz="130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2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Primeira “</a:t>
                      </a:r>
                      <a:r>
                        <a:rPr lang="pt-BR" sz="1300" u="none" strike="noStrike" kern="1200" dirty="0" err="1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2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live</a:t>
                      </a:r>
                      <a:r>
                        <a:rPr lang="pt-BR" sz="130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2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” da Asfoc debate Políticas Públicas de Pesquisa e Saúde</a:t>
                      </a:r>
                      <a:r>
                        <a:rPr lang="pt-BR" sz="1300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 - 22/04/2020</a:t>
                      </a:r>
                    </a:p>
                    <a:p>
                      <a:pPr marL="171450" indent="-171450">
                        <a:lnSpc>
                          <a:spcPct val="10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pt-BR" sz="130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3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Desigualdades sociais, cortes nos investimentos e desenvolvimento sustentável são destaques da segunda “</a:t>
                      </a:r>
                      <a:r>
                        <a:rPr lang="pt-BR" sz="1300" u="none" strike="noStrike" kern="1200" dirty="0" err="1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3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live</a:t>
                      </a:r>
                      <a:r>
                        <a:rPr lang="pt-BR" sz="130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3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” da Asfoc sobre crise da Covid-19</a:t>
                      </a:r>
                      <a:r>
                        <a:rPr lang="pt-BR" sz="1300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 - 29/04/2020</a:t>
                      </a:r>
                    </a:p>
                    <a:p>
                      <a:pPr marL="171450" indent="-171450">
                        <a:lnSpc>
                          <a:spcPct val="10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pt-BR" sz="130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4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Terceira “</a:t>
                      </a:r>
                      <a:r>
                        <a:rPr lang="pt-BR" sz="1300" u="none" strike="noStrike" kern="1200" dirty="0" err="1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4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live</a:t>
                      </a:r>
                      <a:r>
                        <a:rPr lang="pt-BR" sz="130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4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” da Asfoc debate políticas de saúde em meio à pandemia</a:t>
                      </a:r>
                      <a:r>
                        <a:rPr lang="pt-BR" sz="1300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 -  06/05/2020</a:t>
                      </a:r>
                    </a:p>
                    <a:p>
                      <a:pPr marL="171450" indent="-171450">
                        <a:lnSpc>
                          <a:spcPct val="10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pt-BR" sz="130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5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Asfoc-SN lança campanha pela auditoria no crédito consignado</a:t>
                      </a:r>
                      <a:r>
                        <a:rPr lang="pt-BR" sz="1300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 - 11/05/2020</a:t>
                      </a:r>
                    </a:p>
                    <a:p>
                      <a:pPr marL="171450" indent="-171450">
                        <a:lnSpc>
                          <a:spcPct val="10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pt-BR" sz="130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6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Em nova “</a:t>
                      </a:r>
                      <a:r>
                        <a:rPr lang="pt-BR" sz="1300" u="none" strike="noStrike" kern="1200" dirty="0" err="1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6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live</a:t>
                      </a:r>
                      <a:r>
                        <a:rPr lang="pt-BR" sz="130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6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” da Asfoc, ex-senadores destacam importante papel da Fiocruz na pandemia e criticam governo Federal</a:t>
                      </a:r>
                      <a:r>
                        <a:rPr lang="pt-BR" sz="1300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 - 12/05/2020</a:t>
                      </a:r>
                    </a:p>
                    <a:p>
                      <a:pPr marL="171450" indent="-171450">
                        <a:lnSpc>
                          <a:spcPct val="10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pt-BR" sz="130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7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Live Asfoc: Roberto Requião e Pedro Barbosa destacam sistemas públicos de saúde na pandemia</a:t>
                      </a:r>
                      <a:r>
                        <a:rPr lang="pt-BR" sz="1300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 - 02/06/2020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endParaRPr lang="pt-BR" sz="13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lnSpc>
                          <a:spcPct val="10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pt-BR" sz="130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8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Live: debatedores destacam importância da Fiocruz, </a:t>
                      </a:r>
                      <a:r>
                        <a:rPr lang="pt-BR" sz="1300" u="none" strike="noStrike" kern="1200" dirty="0" err="1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8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Conass</a:t>
                      </a:r>
                      <a:r>
                        <a:rPr lang="pt-BR" sz="130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8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 e </a:t>
                      </a:r>
                      <a:r>
                        <a:rPr lang="pt-BR" sz="1300" u="none" strike="noStrike" kern="1200" dirty="0" err="1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8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Conasemns</a:t>
                      </a:r>
                      <a:r>
                        <a:rPr lang="pt-BR" sz="130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8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 no combate à pandemia</a:t>
                      </a:r>
                      <a:r>
                        <a:rPr lang="pt-BR" sz="1300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 - 09/06/2020</a:t>
                      </a:r>
                    </a:p>
                    <a:p>
                      <a:pPr marL="171450" indent="-171450">
                        <a:lnSpc>
                          <a:spcPct val="10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pt-BR" sz="130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9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Live: Vulneráveis sofrem mais com a pandemia</a:t>
                      </a:r>
                      <a:r>
                        <a:rPr lang="pt-BR" sz="1300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 - 17/06/2020</a:t>
                      </a:r>
                    </a:p>
                    <a:p>
                      <a:pPr marL="171450" indent="-171450">
                        <a:lnSpc>
                          <a:spcPct val="10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pt-BR" sz="130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10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Live: ex-ministros destacam atuação da Fiocruz, SUS, governos estaduais e municipais no combate à pandemia</a:t>
                      </a:r>
                      <a:r>
                        <a:rPr lang="pt-BR" sz="1300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 - 24/06/2020</a:t>
                      </a:r>
                    </a:p>
                    <a:p>
                      <a:pPr marL="171450" indent="-171450">
                        <a:lnSpc>
                          <a:spcPct val="10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pt-BR" sz="130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11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Live Asfoc: vulnerabilidade nas comunidades aumenta na pandemia</a:t>
                      </a:r>
                      <a:r>
                        <a:rPr lang="pt-BR" sz="1300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 01/07/2020</a:t>
                      </a:r>
                    </a:p>
                    <a:p>
                      <a:pPr marL="171450" indent="-171450">
                        <a:lnSpc>
                          <a:spcPct val="10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pt-BR" sz="130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12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Live: deputadas mineiras criticam atuação dos governos federal e estadual na Saúde e Educação</a:t>
                      </a:r>
                      <a:r>
                        <a:rPr lang="pt-BR" sz="1300" b="1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pt-BR" sz="1300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07/07/2020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endParaRPr lang="pt-BR" sz="13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lnSpc>
                          <a:spcPct val="10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pt-BR" sz="130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13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Live: pesquisadores exaltam trabalho da Fiocruz e criticam troca de quadro técnico do Ministério da Saúde</a:t>
                      </a:r>
                      <a:r>
                        <a:rPr lang="pt-BR" sz="1300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 - 15/07/2020</a:t>
                      </a:r>
                    </a:p>
                    <a:p>
                      <a:pPr marL="171450" indent="-171450">
                        <a:lnSpc>
                          <a:spcPct val="10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pt-BR" sz="1300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 </a:t>
                      </a:r>
                      <a:r>
                        <a:rPr lang="pt-BR" sz="130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14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Asfoc fecha parceria e é a mais nova correalizadora do projeto “NOSSO SUS”</a:t>
                      </a:r>
                      <a:r>
                        <a:rPr lang="pt-BR" sz="1300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  28/07/2020</a:t>
                      </a:r>
                    </a:p>
                    <a:p>
                      <a:pPr marL="171450" indent="-171450">
                        <a:lnSpc>
                          <a:spcPct val="10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pt-BR" sz="1300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 </a:t>
                      </a:r>
                      <a:r>
                        <a:rPr lang="pt-BR" sz="130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15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Senador assume compromisso de fazer articulações pela sede da Fiocruz-Piauí</a:t>
                      </a:r>
                      <a:r>
                        <a:rPr lang="pt-BR" sz="1300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 -  29/07/2020</a:t>
                      </a:r>
                    </a:p>
                    <a:p>
                      <a:pPr marL="171450" indent="-171450">
                        <a:lnSpc>
                          <a:spcPct val="10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pt-BR" sz="1300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 </a:t>
                      </a:r>
                      <a:r>
                        <a:rPr lang="pt-BR" sz="130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16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Em parceria, Asfoc e Mata Atlântica realizam primeira </a:t>
                      </a:r>
                      <a:r>
                        <a:rPr lang="pt-BR" sz="1300" u="none" strike="noStrike" kern="1200" dirty="0" err="1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16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live</a:t>
                      </a:r>
                      <a:r>
                        <a:rPr lang="pt-BR" sz="1300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 -  05/08/2020</a:t>
                      </a:r>
                    </a:p>
                    <a:p>
                      <a:pPr marL="171450" indent="-171450">
                        <a:lnSpc>
                          <a:spcPct val="10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pt-BR" sz="1300" b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17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Live debate os desafios da saúde mental em tempo de pandemia</a:t>
                      </a:r>
                      <a:r>
                        <a:rPr lang="pt-BR" sz="1300" b="0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 - 09/09/2020</a:t>
                      </a:r>
                      <a:endParaRPr lang="pt-BR" sz="1300" b="1" kern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  <a:p>
                      <a:pPr marL="171450" indent="-171450">
                        <a:lnSpc>
                          <a:spcPct val="10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pt-BR" sz="1300" b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18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Live debate os desafios da educação durante a pandemia</a:t>
                      </a:r>
                      <a:r>
                        <a:rPr lang="pt-BR" sz="1300" b="1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 - </a:t>
                      </a:r>
                      <a:r>
                        <a:rPr lang="pt-BR" sz="1300" b="0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16/09/2020</a:t>
                      </a:r>
                      <a:endParaRPr lang="pt-BR" sz="1300" b="1" kern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lang="pt-BR" sz="13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127549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8613784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FD0D59F-72B8-4CC4-B0FB-74FD07AF26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/>
              <a:t>Lives</a:t>
            </a:r>
            <a:r>
              <a:rPr lang="pt-BR" dirty="0"/>
              <a:t> ASFOC-SN</a:t>
            </a:r>
          </a:p>
        </p:txBody>
      </p:sp>
      <p:graphicFrame>
        <p:nvGraphicFramePr>
          <p:cNvPr id="4" name="Tabela 4">
            <a:extLst>
              <a:ext uri="{FF2B5EF4-FFF2-40B4-BE49-F238E27FC236}">
                <a16:creationId xmlns:a16="http://schemas.microsoft.com/office/drawing/2014/main" id="{008FEC0F-CC24-411B-9CB3-3DBF31327EE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85497497"/>
              </p:ext>
            </p:extLst>
          </p:nvPr>
        </p:nvGraphicFramePr>
        <p:xfrm>
          <a:off x="681038" y="2336800"/>
          <a:ext cx="9613900" cy="3114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06950">
                  <a:extLst>
                    <a:ext uri="{9D8B030D-6E8A-4147-A177-3AD203B41FA5}">
                      <a16:colId xmlns:a16="http://schemas.microsoft.com/office/drawing/2014/main" val="3038358695"/>
                    </a:ext>
                  </a:extLst>
                </a:gridCol>
                <a:gridCol w="4806950">
                  <a:extLst>
                    <a:ext uri="{9D8B030D-6E8A-4147-A177-3AD203B41FA5}">
                      <a16:colId xmlns:a16="http://schemas.microsoft.com/office/drawing/2014/main" val="156978421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420516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pt-BR" sz="1200" b="1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6/10 – ASSISTÊNCIA E PESQUISA – O PAPEL DOS HOSPITAIS DA FIOCRUZ NA PANDEMIA </a:t>
                      </a:r>
                      <a:endParaRPr lang="pt-BR" sz="1200" kern="1200" dirty="0">
                        <a:solidFill>
                          <a:schemeClr val="dk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pt-BR" sz="120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CONVIDADOS:  FÁBIO RUSSOMANO / VALDILEIA DOS SANTOS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pt-BR" sz="1200" b="1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13/10 – MEMÓRIA INSTITUCIONAL – O PAPEL NA PANDEMIA </a:t>
                      </a:r>
                      <a:endParaRPr lang="pt-BR" sz="1200" kern="1200" dirty="0">
                        <a:solidFill>
                          <a:schemeClr val="dk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pt-BR" sz="120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CONVIDADOS: PAULO ELIAN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pt-BR" sz="1200" b="1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20/10 – INFORMAÇÃO E COMUNICAÇÃO EM SAÚDE NA PANDEMIA </a:t>
                      </a:r>
                      <a:endParaRPr lang="pt-BR" sz="1200" kern="1200" dirty="0">
                        <a:solidFill>
                          <a:schemeClr val="dk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pt-BR" sz="120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CONVIDADO:  RODRIGO MOUTINHO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pt-BR" sz="1200" b="1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27/10 – SAÚDE DOS TRABALHADORES </a:t>
                      </a:r>
                      <a:endParaRPr lang="pt-BR" sz="1200" kern="1200" dirty="0">
                        <a:solidFill>
                          <a:schemeClr val="dk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pt-BR" sz="120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CONVIDADOS:  FADEL / MARCOS BESSERMAN /ANDREA DA LUZ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pt-BR" sz="1200" b="1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3/11 – O PAPEL DA PRODUÇÃO NA PANDEMIA – BIO-MANGUINHOS/FAR-MANGUINHOS </a:t>
                      </a:r>
                      <a:endParaRPr lang="pt-BR" sz="1200" kern="1200" dirty="0">
                        <a:solidFill>
                          <a:schemeClr val="dk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pt-BR" sz="120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CONVIDADOS: MAURÍCIO ZUMA / MARCOS KRIEGER / JORGE MENDONÇA </a:t>
                      </a:r>
                    </a:p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lvl="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pt-BR" sz="1200" b="1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10/11 – O PAPEL DA GESTÃO NA PANDEMIA </a:t>
                      </a:r>
                      <a:endParaRPr lang="pt-BR" sz="1200" kern="1200" dirty="0">
                        <a:solidFill>
                          <a:schemeClr val="dk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pt-BR" sz="120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CONVIDADOS:  MARIO MOREIRA / RICARDO – COGEPLAN / ANDREA DA LUZ</a:t>
                      </a:r>
                    </a:p>
                    <a:p>
                      <a:pPr marL="171450" lvl="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pt-BR" sz="1200" b="1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17/11 – ARTICULAÇÃO MEIO AMBIENTE, PESQUISA NA PANDEMIA </a:t>
                      </a:r>
                      <a:endParaRPr lang="pt-BR" sz="1200" kern="1200" dirty="0">
                        <a:solidFill>
                          <a:schemeClr val="dk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pt-BR" sz="120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CONVIDADOS:  RODRIGO – VICE-PRESIDÊNCIA  / MARCOS MENEZES </a:t>
                      </a:r>
                    </a:p>
                    <a:p>
                      <a:pPr marL="171450" lvl="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pt-BR" sz="1200" b="1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24/11 – Ações Sindicais, Relatos, balanços, prestação de contas da Gestão – 2018/2020</a:t>
                      </a:r>
                    </a:p>
                    <a:p>
                      <a:pPr marL="171450" lvl="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pt-BR" sz="1200" b="1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15/12 – VIGILÂNCIA SANITÁRIA (MYCHELLE) </a:t>
                      </a:r>
                      <a:endParaRPr lang="pt-BR" sz="1200" kern="1200" dirty="0">
                        <a:solidFill>
                          <a:schemeClr val="dk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pt-BR" sz="120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CONVIDADOS: ANTONIO EUGENIO C </a:t>
                      </a:r>
                      <a:r>
                        <a:rPr lang="pt-BR" sz="1200" kern="1200" dirty="0" err="1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C</a:t>
                      </a:r>
                      <a:r>
                        <a:rPr lang="pt-BR" sz="120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 DE ALMEIDA / CÉLIA ROMÃO / NÉLIO – ANVISA </a:t>
                      </a:r>
                    </a:p>
                    <a:p>
                      <a:endParaRPr lang="pt-B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851994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0228072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0DEEF4D-1F80-45BB-A5FA-EB0A3854BA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Ações para a Promoção da Saúde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7D5CFA8F-5D0D-40A9-84BA-335068CA68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sz="1800" b="0" u="none" strike="noStrike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Reunião para organização de atividades esportivas</a:t>
            </a:r>
            <a:r>
              <a:rPr lang="pt-BR" sz="1800" b="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- 07/02/2018</a:t>
            </a:r>
            <a:endParaRPr lang="pt-BR" sz="1800" b="1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pt-BR" sz="1800" b="0" u="none" strike="noStrike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Semana do Trabalhador - Atividades Esportivas</a:t>
            </a:r>
            <a:r>
              <a:rPr lang="pt-BR" sz="1800" b="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- 08/05/2018</a:t>
            </a:r>
            <a:endParaRPr lang="pt-BR" sz="1800" b="1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pt-BR" sz="1800" b="0" u="none" strike="noStrike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Mês do Trabalhador: Atividades esportivas</a:t>
            </a:r>
            <a:r>
              <a:rPr lang="pt-BR" sz="1800" b="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- 15/05/2019</a:t>
            </a:r>
            <a:endParaRPr lang="pt-BR" sz="1800" b="1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pt-BR" sz="1800" b="0" u="none" strike="noStrike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Reinauguração do Campo de Futebol</a:t>
            </a:r>
            <a:r>
              <a:rPr lang="pt-BR" sz="1800" b="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- 24/08/2019</a:t>
            </a:r>
          </a:p>
          <a:p>
            <a:r>
              <a:rPr lang="pt-BR" sz="1800" u="sng" dirty="0" err="1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Lives</a:t>
            </a:r>
            <a:r>
              <a:rPr lang="pt-BR" sz="1800" u="sng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voltadas à prática de atividades durante a pandemia </a:t>
            </a:r>
            <a:r>
              <a:rPr lang="pt-BR" sz="1800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- 2020</a:t>
            </a:r>
            <a:endParaRPr lang="pt-BR" sz="1800" b="1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18561731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BFCA193-A243-49BC-B2CA-C550A847BC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Atividades Sociais / Culturais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06CCC3B5-468D-46B2-AB49-B073E5855B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336872"/>
            <a:ext cx="9613861" cy="4178227"/>
          </a:xfrm>
        </p:spPr>
        <p:txBody>
          <a:bodyPr>
            <a:normAutofit fontScale="32500" lnSpcReduction="20000"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t-BR" sz="4300" u="none" strike="noStrike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Café da Manhã dos Aposentados</a:t>
            </a:r>
            <a:r>
              <a:rPr lang="pt-BR" sz="43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-24/01/2018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t-BR" sz="4300" u="none" strike="noStrike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Desfile do Bloco Discípulos de Oswaldo</a:t>
            </a:r>
            <a:r>
              <a:rPr lang="pt-BR" sz="43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- 08/02/2018</a:t>
            </a:r>
          </a:p>
          <a:p>
            <a:r>
              <a:rPr lang="pt-BR" sz="4300" b="0" u="none" strike="noStrike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Ato Show em Defesa da Democracia</a:t>
            </a:r>
            <a:r>
              <a:rPr lang="pt-BR" sz="4300" b="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- 04/05/2018</a:t>
            </a:r>
            <a:endParaRPr lang="pt-BR" sz="4300" b="1" dirty="0">
              <a:solidFill>
                <a:schemeClr val="bg1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r>
              <a:rPr lang="pt-BR" sz="4300" b="0" u="none" strike="noStrike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Arraiá</a:t>
            </a:r>
            <a:r>
              <a:rPr lang="pt-BR" sz="4300" b="0" u="none" strike="noStrike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pt-BR" sz="4300" b="0" u="none" strike="noStrike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du</a:t>
            </a:r>
            <a:r>
              <a:rPr lang="pt-BR" sz="4300" b="0" u="none" strike="noStrike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pt-BR" sz="4300" b="0" u="none" strike="noStrike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Oswárdu</a:t>
            </a:r>
            <a:r>
              <a:rPr lang="pt-BR" sz="4300" b="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- 13/06/2018</a:t>
            </a:r>
            <a:endParaRPr lang="pt-BR" sz="4300" b="1" dirty="0">
              <a:solidFill>
                <a:schemeClr val="bg1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r>
              <a:rPr lang="pt-BR" sz="4300" b="0" u="none" strike="noStrike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Dia da Criança no IFF</a:t>
            </a:r>
            <a:r>
              <a:rPr lang="pt-BR" sz="4300" b="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- 22/10/2018</a:t>
            </a:r>
            <a:endParaRPr lang="pt-BR" sz="4300" b="1" dirty="0">
              <a:solidFill>
                <a:schemeClr val="bg1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r>
              <a:rPr lang="pt-BR" sz="4300" b="0" u="none" strike="noStrike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Festa de Fim de Ano da Asfoc-SN</a:t>
            </a:r>
            <a:r>
              <a:rPr lang="pt-BR" sz="4300" b="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- 27/12/2018</a:t>
            </a:r>
            <a:endParaRPr lang="pt-BR" sz="4300" b="1" dirty="0">
              <a:solidFill>
                <a:schemeClr val="bg1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r>
              <a:rPr lang="pt-BR" sz="4300" b="0" u="none" strike="noStrike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Festa do Trabalhador </a:t>
            </a:r>
            <a:r>
              <a:rPr lang="pt-BR" sz="4300" b="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- 13/05/2019</a:t>
            </a:r>
            <a:endParaRPr lang="pt-BR" sz="4300" b="1" dirty="0">
              <a:solidFill>
                <a:schemeClr val="bg1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r>
              <a:rPr lang="pt-BR" sz="4300" b="0" u="none" strike="noStrike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  <a:hlinkClick r:id="rId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Arraiá</a:t>
            </a:r>
            <a:r>
              <a:rPr lang="pt-BR" sz="4300" b="0" u="none" strike="noStrike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  <a:hlinkClick r:id="rId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pt-BR" sz="4300" b="0" u="none" strike="noStrike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  <a:hlinkClick r:id="rId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du</a:t>
            </a:r>
            <a:r>
              <a:rPr lang="pt-BR" sz="4300" b="0" u="none" strike="noStrike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  <a:hlinkClick r:id="rId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pt-BR" sz="4300" b="0" u="none" strike="noStrike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  <a:hlinkClick r:id="rId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Oswárdu</a:t>
            </a:r>
            <a:r>
              <a:rPr lang="pt-BR" sz="4300" b="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- 05/07/2019</a:t>
            </a:r>
            <a:endParaRPr lang="pt-BR" sz="4300" b="1" dirty="0">
              <a:solidFill>
                <a:schemeClr val="bg1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r>
              <a:rPr lang="pt-BR" sz="4300" b="0" u="none" strike="noStrike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  <a:hlinkClick r:id="rId1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Dia da Criança no IFF</a:t>
            </a:r>
            <a:r>
              <a:rPr lang="pt-BR" sz="4300" b="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- 04/10/2019</a:t>
            </a:r>
            <a:endParaRPr lang="pt-BR" sz="4300" b="1" dirty="0">
              <a:solidFill>
                <a:schemeClr val="bg1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r>
              <a:rPr lang="pt-BR" sz="4300" b="0" u="none" strike="noStrike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  <a:hlinkClick r:id="rId11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Medalha Careli e Prêmio Sergio Arouca</a:t>
            </a:r>
            <a:r>
              <a:rPr lang="pt-BR" sz="4300" b="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- 05/11/2019</a:t>
            </a:r>
            <a:endParaRPr lang="pt-BR" sz="4300" b="1" dirty="0">
              <a:solidFill>
                <a:schemeClr val="bg1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r>
              <a:rPr lang="pt-BR" sz="4300" b="0" u="none" strike="noStrike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  <a:hlinkClick r:id="rId1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Natal das Crianças</a:t>
            </a:r>
            <a:r>
              <a:rPr lang="pt-BR" sz="4300" b="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- 30/11/2019</a:t>
            </a:r>
            <a:endParaRPr lang="pt-BR" sz="4300" b="1" dirty="0">
              <a:solidFill>
                <a:schemeClr val="bg1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r>
              <a:rPr lang="pt-BR" sz="4300" b="0" u="none" strike="noStrike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  <a:hlinkClick r:id="rId1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Dia dos Aposentados</a:t>
            </a:r>
            <a:r>
              <a:rPr lang="pt-BR" sz="4300" b="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- 24/01/2020</a:t>
            </a:r>
            <a:endParaRPr lang="pt-BR" sz="4300" b="1" dirty="0">
              <a:solidFill>
                <a:schemeClr val="bg1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r>
              <a:rPr lang="pt-BR" sz="4300" b="0" u="none" strike="noStrike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  <a:hlinkClick r:id="rId1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Concurso de escolha do samba-enredo do Discípulos de Oswaldo </a:t>
            </a:r>
            <a:r>
              <a:rPr lang="pt-BR" sz="4300" b="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- 03/02/2020</a:t>
            </a:r>
            <a:endParaRPr lang="pt-BR" sz="4300" b="1" dirty="0">
              <a:solidFill>
                <a:schemeClr val="bg1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r>
              <a:rPr lang="pt-BR" sz="4300" b="0" u="none" strike="noStrike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  <a:hlinkClick r:id="rId1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Prêmio Sergio Arouca e Medalha Careli - Edição especial Fiocruz 120 anos</a:t>
            </a:r>
            <a:r>
              <a:rPr lang="pt-BR" sz="4300" b="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- 25/08/2020</a:t>
            </a:r>
            <a:endParaRPr lang="pt-BR" sz="4300" b="1" dirty="0">
              <a:solidFill>
                <a:schemeClr val="bg1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90959121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DCFB504-D7BF-4488-90D4-1F0E357785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Gestão Financeira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E0549A5-729D-442F-A706-C4CD0FF2E9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t-B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gestão financeira do Sindicato tem buscado, ao longo dos anos, se aprofundar e aprimorar por meio de práticas e ferramentas gerenciais que facilitem e viabilizem a tomada de decisões a partir  dos resultados financeiros mensais. O acompanhamento destas ações contam com o regular acompanhamento do Conselho Fiscal – órgão de fiscalização e deliberação do Sindicato.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t-B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partir de uma análise criteriosa de suas ações e movimentações financeiras, por parte do Conselho Fiscal constituído, a ASFOC tem em relação aos dois primeiros anos de sua gestão a aprovação total de suas contas, sem restrições – sob a constatação da implantação de uma política progressiva de redução de custos, porém, sem abrir mão de investimentos fundamentais para a implementação de ações </a:t>
            </a:r>
            <a:r>
              <a:rPr lang="pt-BR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pertinentes a sua missão.</a:t>
            </a:r>
            <a:endParaRPr lang="pt-B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0283558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B8A7BF7-2B40-4FE5-8E74-260E9F742F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AGENDA SINDICAL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84FE60D3-4E44-4746-AA76-4AFF8B73E5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pt-BR" dirty="0"/>
              <a:t>No âmbito de uma intensa agenda sindical, a ASFOC se fez presente, aos longo deste triênio, nos mais amplos e variados espaços de posicionamento e deliberação. Fortalecendo e ampliando, assim, seu campo de atuação.</a:t>
            </a:r>
          </a:p>
          <a:p>
            <a:endParaRPr lang="pt-BR" dirty="0"/>
          </a:p>
          <a:p>
            <a:r>
              <a:rPr lang="pt-BR" dirty="0"/>
              <a:t>Com participação ativa em diversos atos/manifestações, atuação no Congresso Nacional, Mesas de Negociação, Fóruns e outras importantes agendas, a ASFOC tem consolidado seu nome como uma das entidades representativas mais reconhecidas do pais – entendendo e se fazendo entender que a luta não pode e não está limitada ao muros da Fiocruz, mas sim para muito além destes – de forma a defender e atuar não só nas pautas coorporativas – em nenhum momento abandonadas - mas em TODAS que representem a defesa do serviço público de qualidade, garantias de direitos e justiça social.</a:t>
            </a:r>
          </a:p>
        </p:txBody>
      </p:sp>
    </p:spTree>
    <p:extLst>
      <p:ext uri="{BB962C8B-B14F-4D97-AF65-F5344CB8AC3E}">
        <p14:creationId xmlns:p14="http://schemas.microsoft.com/office/powerpoint/2010/main" val="280442092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6EBD6BB-A287-41DD-965B-F397D85CD3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Resultados Financeiros</a:t>
            </a:r>
          </a:p>
        </p:txBody>
      </p:sp>
      <p:graphicFrame>
        <p:nvGraphicFramePr>
          <p:cNvPr id="4" name="Tabela 4">
            <a:extLst>
              <a:ext uri="{FF2B5EF4-FFF2-40B4-BE49-F238E27FC236}">
                <a16:creationId xmlns:a16="http://schemas.microsoft.com/office/drawing/2014/main" id="{5A61A5FD-0B27-4E6D-8E5A-96F67910BC6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37751668"/>
              </p:ext>
            </p:extLst>
          </p:nvPr>
        </p:nvGraphicFramePr>
        <p:xfrm>
          <a:off x="681038" y="2336800"/>
          <a:ext cx="9613899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00437">
                  <a:extLst>
                    <a:ext uri="{9D8B030D-6E8A-4147-A177-3AD203B41FA5}">
                      <a16:colId xmlns:a16="http://schemas.microsoft.com/office/drawing/2014/main" val="682681630"/>
                    </a:ext>
                  </a:extLst>
                </a:gridCol>
                <a:gridCol w="2908829">
                  <a:extLst>
                    <a:ext uri="{9D8B030D-6E8A-4147-A177-3AD203B41FA5}">
                      <a16:colId xmlns:a16="http://schemas.microsoft.com/office/drawing/2014/main" val="2144900933"/>
                    </a:ext>
                  </a:extLst>
                </a:gridCol>
                <a:gridCol w="3204633">
                  <a:extLst>
                    <a:ext uri="{9D8B030D-6E8A-4147-A177-3AD203B41FA5}">
                      <a16:colId xmlns:a16="http://schemas.microsoft.com/office/drawing/2014/main" val="30985822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2018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2019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7668633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Patrimonio</a:t>
                      </a:r>
                      <a:r>
                        <a:rPr lang="pt-B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Líquido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6.092.007,21 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5.998.996,53 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6507845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Patrimônio Social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6.450.855,90 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6.092.007,21 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40736901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Superavit</a:t>
                      </a:r>
                      <a:r>
                        <a:rPr lang="pt-B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/Déficit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(358.848,69)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(93.010,68) 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321258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542413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BBC67D0-A28B-4BB1-8575-FD3834CFFF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AGENDA SINDICAL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869FDDAA-D3C0-40B3-A63C-CABD1F623C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085975"/>
            <a:ext cx="9806704" cy="4552950"/>
          </a:xfrm>
        </p:spPr>
        <p:txBody>
          <a:bodyPr>
            <a:normAutofit fontScale="62500" lnSpcReduction="20000"/>
          </a:bodyPr>
          <a:lstStyle/>
          <a:p>
            <a:r>
              <a:rPr lang="pt-BR" dirty="0"/>
              <a:t>O primeiro ano de gestão foi, indubitavelmente, marcado desde de seu início por uma forte atuação sindical – tendo já em seus primeiros dias uma com a Presidência – onde o </a:t>
            </a:r>
            <a:r>
              <a:rPr lang="pt-BR" dirty="0">
                <a:effectLst/>
                <a:ea typeface="Calibri" panose="020F0502020204030204" pitchFamily="34" charset="0"/>
              </a:rPr>
              <a:t>Sindicato apresentou a pauta de reivindicações dos trabalhadores da Fundação. Durante o encontro foram debatidas sugestões apresentadas pela Asfoc-SN para estudo de viabilidade do FioSaúde, propostas para aprimorar os serviços, a economicidade e a sustentabilidade do plano; estratégias de negociação salarial com o governo; as pendências relativas ao Reconhecimento de Resultado de Aprendizagem (RRA); a integração mais forte do programa Fiocruz Saudável à Saúde do Trabalhador; a lista de pendências de respostas e tratamentos de questões ligadas às Regionais; entre outros.</a:t>
            </a:r>
          </a:p>
          <a:p>
            <a:pPr algn="just"/>
            <a:r>
              <a:rPr lang="pt-BR" dirty="0"/>
              <a:t>Já em relação à pauta geral, o Sindicato também esteve presente em reunião com o governo para apresentação e defesa das pautas dos servidores – campanha salarial, cumprimento integral dos Acordos firmados em 2015 e revogação da EC 95/16 que congela investimentos nas áreas da Saúde e Educação por 20 anos. Na ocasião, pontos como a RRA foram também cobrados pela ASFOC. Contudo, apesar dos diversos movimentos visando a abertura efetiva de diálogo, o governo não se manifestou em relação as demandas dos trabalhadores, pelo contrário, iniciou um intenso processo de ataques e violações de direitos.</a:t>
            </a:r>
          </a:p>
          <a:p>
            <a:r>
              <a:rPr lang="pt-BR" dirty="0"/>
              <a:t>Contra esta ofensiva de ataques, a ASFOC esteve engajada em diversos atos/movimentos voltados à defesa dos trabalhadores e do serviço público – como a Reforma da Previdência, contra a EC 95, em defesa do SUS, da Ciência, Educação e muitas outras pautas.</a:t>
            </a:r>
          </a:p>
          <a:p>
            <a:r>
              <a:rPr lang="pt-BR" dirty="0"/>
              <a:t>Paralelamente a isto, em decorrências de sucessivos atos de violência, a ASFOC também se posicionou em vários momentos e esteve presentes em  diversas ações pelo fim da violência, especialmente, direcionadas as populações mais carentes. Atos como o “Basta de Violência” marcaram a atuação da ASFOC em nome de vítimas como Matheus, </a:t>
            </a:r>
            <a:r>
              <a:rPr lang="pt-BR" dirty="0" err="1"/>
              <a:t>Marielle</a:t>
            </a:r>
            <a:r>
              <a:rPr lang="pt-BR" dirty="0"/>
              <a:t> e muitos outros que sempre estarão presentes em nossas lutas.</a:t>
            </a:r>
          </a:p>
          <a:p>
            <a:r>
              <a:rPr lang="pt-BR" dirty="0"/>
              <a:t>Ações sociais, também, se fizeram presentes desde o início da gestão – como apoio à campanhas como a organizada pelo coletivo de moradores SOS Manguinhos em solidariedade às vítimas da forte chuva que atingiu, na madrugada do dia 15 de fevereiro, comunidades do entorno Fiocruz.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0414962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D1DAD56-13B2-4FF0-8420-801B312B75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AGENDA SINDICAL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4CC0CB9F-CDF8-4A2C-B4FB-890B3E9A91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pt-BR" dirty="0"/>
              <a:t>Durante a gestão, foram realizadas ações de resistência e mobilização por meio de idas as Unidades para o aprofundamento do diálogo com os trabalhadores e construção conjunta de caminhos de ação.</a:t>
            </a:r>
          </a:p>
          <a:p>
            <a:r>
              <a:rPr lang="pt-BR" dirty="0"/>
              <a:t>Visando, também, </a:t>
            </a:r>
            <a:r>
              <a:rPr lang="pt-BR" dirty="0" err="1"/>
              <a:t>amplicar</a:t>
            </a:r>
            <a:r>
              <a:rPr lang="pt-BR" dirty="0"/>
              <a:t> e unificar as discussões a realização dos Fóruns Sindicais da ASFOC foram garantidas – tendo sido o primeiro, em 2018, realizado em  Pernambuco, em 2019 em Minas Gerais e em 2020, de forma virtual, realizado pela Diretoria Executiva Nacional com a colaboração da Coordenação Regional Bahia. Os eventos permitiram um amplo debate e análise das especificidades Regionais.</a:t>
            </a:r>
          </a:p>
          <a:p>
            <a:r>
              <a:rPr lang="pt-BR" dirty="0"/>
              <a:t>Outra importante agenda foi a participação da ASFOC na Mesa de uma audiência pública no Senado Federal, sob o tema “Segurança Pública no Brasil, com foco na Saúde Pública”. Pela primeira vez, o Sindicato propôs e participou do evento – onde ressaltou a importância do espaço para os trabalhadores, lideranças comunitárias, entidades sindicais e movimentos sociais denunciarem a crise.</a:t>
            </a:r>
          </a:p>
          <a:p>
            <a:r>
              <a:rPr lang="pt-BR" dirty="0"/>
              <a:t>Vários debates sobre a importância da democracia foram realizados, inclusive,  com depoimentos relevantes como os recebidos para o Jornal da ASFOC, edição 07/2018, como os de Adolfo Pérez Esquivel, Prêmio Nobel da Paz, Leonardo Boff- Teólogo e escritor e Tereza Campello – doutora em saúde pública.</a:t>
            </a:r>
          </a:p>
        </p:txBody>
      </p:sp>
    </p:spTree>
    <p:extLst>
      <p:ext uri="{BB962C8B-B14F-4D97-AF65-F5344CB8AC3E}">
        <p14:creationId xmlns:p14="http://schemas.microsoft.com/office/powerpoint/2010/main" val="2813642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2A040E8-8265-41E1-8C8A-B56934BA47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AGENDA SINDICAL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83ED0275-B66E-43D4-81D3-A81C8B19A6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dirty="0"/>
              <a:t>Destaca-se, ainda, a inserção da ASFOC em espaços como a ISP – Internacional do Serviço Público e Conselhos Intersetoriais de Saúde – do Conselho Nacional de Saúde - como fatos relevantes para a  ampliação da atuação da ASFOC.</a:t>
            </a:r>
          </a:p>
          <a:p>
            <a:endParaRPr lang="pt-BR" dirty="0"/>
          </a:p>
          <a:p>
            <a:r>
              <a:rPr lang="pt-BR" dirty="0"/>
              <a:t>Fortalecendo ao longo de sua gestão, a importância de valorização da vida, a ASFOC esteve presente e se posicionou em momentos de grande tragédias como a ocorrida em Brumadinho – chamando a atenção para a importância da vida acima do lucro.</a:t>
            </a:r>
          </a:p>
          <a:p>
            <a:endParaRPr lang="pt-BR" dirty="0"/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4910466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1567CB4-1157-4327-A39A-9A9C5836D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AGENDA SINDICAL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AFBE1F5B-ED9A-4B98-91D3-B447022AAC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336872"/>
            <a:ext cx="9692404" cy="3978203"/>
          </a:xfrm>
        </p:spPr>
        <p:txBody>
          <a:bodyPr>
            <a:normAutofit fontScale="55000" lnSpcReduction="20000"/>
          </a:bodyPr>
          <a:lstStyle/>
          <a:p>
            <a:r>
              <a:rPr lang="pt-BR" dirty="0"/>
              <a:t>O encerramento da atual gestão não poderia ser marcado por outro ponto se não pelo gigantesco desafio de se </a:t>
            </a:r>
            <a:r>
              <a:rPr lang="pt-BR" dirty="0" err="1"/>
              <a:t>adequadar</a:t>
            </a:r>
            <a:r>
              <a:rPr lang="pt-BR" dirty="0"/>
              <a:t> a uma inesperada e trágica realidade advinda com a chegadas da pandemia do Covid-19. Contudo, após os primeiros impactos e incertezas naturais esta gestão de traçou um caminho, implementou ações e se manteve atenta e atuante em todos os momentos.</a:t>
            </a:r>
          </a:p>
          <a:p>
            <a:r>
              <a:rPr lang="pt-BR" dirty="0"/>
              <a:t>Como uma das principais preocupações, a garantia e condições de trabalho foram tratadas pela ASFOC durante as reuniões da Mesa de Negociação. </a:t>
            </a:r>
          </a:p>
          <a:p>
            <a:r>
              <a:rPr lang="pt-BR" dirty="0"/>
              <a:t>A valorização da vida, acima de tudo, foi reforçada com o apoio a ações sociais, imediata concordância à disponibilização de espaço para a construção do Centro Hospitalar da Fiocruz e intensa agenda de discussões sobre os impactos e ações para o enfrentamento da pandemia.</a:t>
            </a:r>
          </a:p>
          <a:p>
            <a:r>
              <a:rPr lang="pt-BR" dirty="0"/>
              <a:t>Parcerias importantes foram firmadas para a realização de seminários e debates virtuais com personalidades de destaque no cenário da saúde, contexto político nacional e representações sociais. Além de </a:t>
            </a:r>
            <a:r>
              <a:rPr lang="pt-BR" dirty="0" err="1"/>
              <a:t>lives</a:t>
            </a:r>
            <a:r>
              <a:rPr lang="pt-BR" dirty="0"/>
              <a:t>, parcerias para o projeto NOSSO SUS e NOSSO ESTADO ganharam destaque nas agendas do Sindicato – alcançando públicos expressivos de acessos.</a:t>
            </a:r>
          </a:p>
          <a:p>
            <a:r>
              <a:rPr lang="pt-BR" dirty="0"/>
              <a:t>A atuação presencial em atos e movimentos também tem se dado como forma de resistência aos ataques em pauta pelo governo – como a Reforma Administrativa.</a:t>
            </a:r>
          </a:p>
          <a:p>
            <a:r>
              <a:rPr lang="pt-BR" dirty="0"/>
              <a:t>A realização de outros eventos importantes merecem destaque como a realização do V Fórum Sindical, em formato virtual, organizado pela Diretoria Executiva Nacional em parceria com a Coordenação Regional Bahia – contando com a participação de importante nomes do cenário nacional para abordagens de temas como a Reforma Administrativa, SUS, Carreiras de C&amp;T e impactos do retrocesso das políticas públicas na vida das mulheres e da população negra. </a:t>
            </a:r>
          </a:p>
          <a:p>
            <a:r>
              <a:rPr lang="pt-BR" dirty="0"/>
              <a:t>Destaque também para a realização do Prêmio Sergio Arouca de Saúde e Cidadania e Medalha Jorge Careli de Direitos Humanos. Tratando-se do desafio de um evento todo virtual, a emoção se sobrepôs a partir da participação de personalidades de destaque para a instituição e sociedade – sendo na oportunidade também conferido pela ASFOC á presidente da Fiocruz, Nísia Trindade, o Prêmio em homenagem aos 120 anos da FIOCRUZ.</a:t>
            </a:r>
          </a:p>
        </p:txBody>
      </p:sp>
    </p:spTree>
    <p:extLst>
      <p:ext uri="{BB962C8B-B14F-4D97-AF65-F5344CB8AC3E}">
        <p14:creationId xmlns:p14="http://schemas.microsoft.com/office/powerpoint/2010/main" val="7494984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648136C-EC5F-4319-A2A3-3E13EA7EEE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/>
              <a:t>Participação em Atos/Manifestações</a:t>
            </a:r>
            <a:br>
              <a:rPr lang="pt-BR" dirty="0"/>
            </a:br>
            <a:endParaRPr lang="pt-BR" dirty="0"/>
          </a:p>
        </p:txBody>
      </p:sp>
      <p:graphicFrame>
        <p:nvGraphicFramePr>
          <p:cNvPr id="4" name="Tabela 4">
            <a:extLst>
              <a:ext uri="{FF2B5EF4-FFF2-40B4-BE49-F238E27FC236}">
                <a16:creationId xmlns:a16="http://schemas.microsoft.com/office/drawing/2014/main" id="{02CD0702-DF23-4D1A-9D72-C3AD9CF4A55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87138227"/>
              </p:ext>
            </p:extLst>
          </p:nvPr>
        </p:nvGraphicFramePr>
        <p:xfrm>
          <a:off x="508833" y="1681762"/>
          <a:ext cx="9785349" cy="5120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61783">
                  <a:extLst>
                    <a:ext uri="{9D8B030D-6E8A-4147-A177-3AD203B41FA5}">
                      <a16:colId xmlns:a16="http://schemas.microsoft.com/office/drawing/2014/main" val="1596894554"/>
                    </a:ext>
                  </a:extLst>
                </a:gridCol>
                <a:gridCol w="3261783">
                  <a:extLst>
                    <a:ext uri="{9D8B030D-6E8A-4147-A177-3AD203B41FA5}">
                      <a16:colId xmlns:a16="http://schemas.microsoft.com/office/drawing/2014/main" val="2172402141"/>
                    </a:ext>
                  </a:extLst>
                </a:gridCol>
                <a:gridCol w="3261783">
                  <a:extLst>
                    <a:ext uri="{9D8B030D-6E8A-4147-A177-3AD203B41FA5}">
                      <a16:colId xmlns:a16="http://schemas.microsoft.com/office/drawing/2014/main" val="3594620198"/>
                    </a:ext>
                  </a:extLst>
                </a:gridCol>
              </a:tblGrid>
              <a:tr h="329885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81493999"/>
                  </a:ext>
                </a:extLst>
              </a:tr>
              <a:tr h="4700868"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pt-BR" sz="120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2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Em luta contra a Reforma da Previdência e em reunião com a Comissão de Carreiras</a:t>
                      </a:r>
                      <a:r>
                        <a:rPr lang="pt-BR" sz="1200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 - 07/02/2018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pt-BR" sz="1200" b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3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Reunião Ampliada </a:t>
                      </a:r>
                      <a:r>
                        <a:rPr lang="pt-BR" sz="1200" b="0" u="none" strike="noStrike" kern="1200" dirty="0" err="1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3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Fonasefe</a:t>
                      </a:r>
                      <a:r>
                        <a:rPr lang="pt-BR" sz="1200" b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3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/</a:t>
                      </a:r>
                      <a:r>
                        <a:rPr lang="pt-BR" sz="1200" b="0" u="none" strike="noStrike" kern="1200" dirty="0" err="1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3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Fonacate</a:t>
                      </a:r>
                      <a:r>
                        <a:rPr lang="pt-BR" sz="1200" b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3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 e manifestação nos aeroportos</a:t>
                      </a:r>
                      <a:r>
                        <a:rPr lang="pt-BR" sz="1200" b="0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 – contra a Reforma da Previdência - 05/02/2018</a:t>
                      </a:r>
                      <a:endParaRPr lang="pt-BR" sz="1200" b="1" kern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pt-BR" sz="1200" b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4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Ato no Hospital de Bonsucesso</a:t>
                      </a:r>
                      <a:r>
                        <a:rPr lang="pt-BR" sz="1200" b="0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 - 28/02/2018</a:t>
                      </a:r>
                      <a:endParaRPr lang="pt-BR" sz="1200" b="1" kern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pt-BR" sz="1200" b="0" u="sng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Manifestação Fora Barros </a:t>
                      </a:r>
                      <a:r>
                        <a:rPr lang="pt-BR" sz="1200" b="0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– 03/2018</a:t>
                      </a:r>
                      <a:endParaRPr lang="pt-BR" sz="1200" b="1" kern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pt-BR" sz="1200" b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5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Ato </a:t>
                      </a:r>
                      <a:r>
                        <a:rPr lang="pt-BR" sz="1200" b="0" u="none" strike="noStrike" kern="1200" dirty="0" err="1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5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Marielle</a:t>
                      </a:r>
                      <a:r>
                        <a:rPr lang="pt-BR" sz="1200" b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5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 Vive</a:t>
                      </a:r>
                      <a:r>
                        <a:rPr lang="pt-BR" sz="1200" b="0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 – Portaria </a:t>
                      </a:r>
                      <a:r>
                        <a:rPr lang="pt-BR" sz="1200" b="0" kern="1200" dirty="0" err="1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Av.Brasil</a:t>
                      </a:r>
                      <a:r>
                        <a:rPr lang="pt-BR" sz="1200" b="0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 e Centro - 15/03/2018</a:t>
                      </a:r>
                      <a:endParaRPr lang="pt-BR" sz="1200" b="1" kern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pt-BR" sz="1200" b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6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Ato contra a Emenda Constitucional 95 em Brasília</a:t>
                      </a:r>
                      <a:r>
                        <a:rPr lang="pt-BR" sz="1200" b="0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 - 05/04/2018</a:t>
                      </a:r>
                      <a:endParaRPr lang="pt-BR" sz="1200" b="1" kern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pt-BR" sz="1200" b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7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Ato Justiça para </a:t>
                      </a:r>
                      <a:r>
                        <a:rPr lang="pt-BR" sz="1200" b="0" u="none" strike="noStrike" kern="1200" dirty="0" err="1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7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Marielle</a:t>
                      </a:r>
                      <a:r>
                        <a:rPr lang="pt-BR" sz="1200" b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7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 na Lapa</a:t>
                      </a:r>
                      <a:r>
                        <a:rPr lang="pt-BR" sz="1200" b="0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 - 14/04/2018</a:t>
                      </a:r>
                      <a:endParaRPr lang="pt-BR" sz="1200" b="1" kern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pt-BR" sz="1200" b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8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Ato "Ciência é Futuro", no Parque Madureira</a:t>
                      </a:r>
                      <a:r>
                        <a:rPr lang="pt-BR" sz="1200" b="0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 - 15/04/2018</a:t>
                      </a:r>
                      <a:endParaRPr lang="pt-BR" sz="1200" b="1" kern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pt-BR" sz="1200" b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9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Ato em Defesa do SUS e Plenária da Comissão Popular da Verdade</a:t>
                      </a:r>
                      <a:r>
                        <a:rPr lang="pt-BR" sz="1200" b="0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 - 26/04/2018</a:t>
                      </a:r>
                      <a:endParaRPr lang="pt-BR" sz="1200" b="1" kern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pt-BR" sz="1200" b="0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Atos pelo pais pelo 1º de Maio – 05/2018</a:t>
                      </a:r>
                      <a:endParaRPr lang="pt-BR" sz="1200" b="1" kern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pt-BR" sz="1200" b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10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Ato contra os cortes na Saúde, Educação e C&amp;T, Rio e Regionais</a:t>
                      </a:r>
                      <a:r>
                        <a:rPr lang="pt-BR" sz="1200" b="0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 - 07/06/2018</a:t>
                      </a:r>
                      <a:endParaRPr lang="pt-BR" sz="1200" b="1" kern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pt-BR" sz="120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11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Vigília no STF pela data-base e revogação da EC 95, e assembleia em Brasília</a:t>
                      </a:r>
                      <a:r>
                        <a:rPr lang="pt-BR" sz="120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 - </a:t>
                      </a:r>
                      <a:r>
                        <a:rPr lang="pt-BR" sz="120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20/06/2018</a:t>
                      </a:r>
                      <a:endParaRPr lang="pt-BR" sz="1200" dirty="0">
                        <a:solidFill>
                          <a:schemeClr val="bg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pt-BR" sz="1200" b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12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Dia do Basta contra o desmonte do Estado Brasileiro</a:t>
                      </a:r>
                      <a:r>
                        <a:rPr lang="pt-BR" sz="1200" b="0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 - 10/08/2018</a:t>
                      </a:r>
                      <a:endParaRPr lang="pt-BR" sz="1200" b="1" kern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pt-BR" sz="1200" b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13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Ato em Defesa das Universidades e da CT&amp;I</a:t>
                      </a:r>
                      <a:r>
                        <a:rPr lang="pt-BR" sz="1200" b="0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 - 23/08/2018</a:t>
                      </a:r>
                      <a:endParaRPr lang="pt-BR" sz="1200" b="1" kern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pt-BR" sz="1200" b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14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Atos em Defesa do Museu Nacional</a:t>
                      </a:r>
                      <a:r>
                        <a:rPr lang="pt-BR" sz="1200" b="0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 - 03/09/2018</a:t>
                      </a:r>
                      <a:endParaRPr lang="pt-BR" sz="1200" b="1" kern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pt-BR" sz="1200" b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15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Atos contra a Reforma da Previdência, no Rio e em São Paulo</a:t>
                      </a:r>
                      <a:r>
                        <a:rPr lang="pt-BR" sz="1200" b="0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 - 21/02/2019</a:t>
                      </a:r>
                      <a:endParaRPr lang="pt-BR" sz="1200" b="1" kern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pt-BR" sz="1200" b="0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Ato 8M - </a:t>
                      </a:r>
                      <a:r>
                        <a:rPr lang="pt-BR" sz="1200" b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16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Dia Internacional da Mulher</a:t>
                      </a:r>
                      <a:r>
                        <a:rPr lang="pt-BR" sz="1200" b="0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 – 08/03/2019</a:t>
                      </a:r>
                      <a:endParaRPr lang="pt-BR" sz="1200" b="1" kern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pt-BR" sz="1200" b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17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Ato 14M: Justiça por </a:t>
                      </a:r>
                      <a:r>
                        <a:rPr lang="pt-BR" sz="1200" b="0" u="none" strike="noStrike" kern="1200" dirty="0" err="1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17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Marielle</a:t>
                      </a:r>
                      <a:r>
                        <a:rPr lang="pt-BR" sz="1200" b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17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 e Anderson</a:t>
                      </a:r>
                      <a:r>
                        <a:rPr lang="pt-BR" sz="1200" b="0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  - 14/03/2019</a:t>
                      </a:r>
                      <a:endParaRPr lang="pt-BR" sz="1200" b="1" kern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pt-BR" sz="1200" b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18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Manifestações Dia do Trabalhador</a:t>
                      </a:r>
                      <a:r>
                        <a:rPr lang="pt-BR" sz="1200" b="0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 - 01/05/2019</a:t>
                      </a:r>
                      <a:endParaRPr lang="pt-BR" sz="1200" b="1" kern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pt-BR" sz="1200" b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19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Manifestação IBGE</a:t>
                      </a:r>
                      <a:r>
                        <a:rPr lang="pt-BR" sz="1200" b="0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 - 02/05/2019</a:t>
                      </a:r>
                      <a:endParaRPr lang="pt-BR" sz="1200" b="1" kern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pt-BR" sz="1200" b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20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Ato na UFF</a:t>
                      </a:r>
                      <a:r>
                        <a:rPr lang="pt-BR" sz="1200" b="0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 - 08/05/2019</a:t>
                      </a:r>
                      <a:endParaRPr lang="pt-BR" sz="1200" b="1" kern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pt-BR" sz="1200" b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21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Atos contra os Cortes na Educação e em defesa da Previdência por todo o país</a:t>
                      </a:r>
                      <a:r>
                        <a:rPr lang="pt-BR" sz="1200" b="0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 - 15/05/2019</a:t>
                      </a:r>
                      <a:endParaRPr lang="pt-BR" sz="1200" b="1" kern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pt-BR" sz="1200" b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22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Fiocruz em manifestações por todo o país em defesa da Educação e C&amp;T</a:t>
                      </a:r>
                      <a:r>
                        <a:rPr lang="pt-BR" sz="1200" b="0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 - 15/05/2019</a:t>
                      </a:r>
                      <a:endParaRPr lang="pt-BR" sz="1200" b="1" kern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pt-BR" sz="1200" b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23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#30M em Defesa da Educação no Rio e nos Estados</a:t>
                      </a:r>
                      <a:r>
                        <a:rPr lang="pt-BR" sz="1200" b="0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 - 30/05/2019</a:t>
                      </a:r>
                      <a:endParaRPr lang="pt-BR" sz="1200" b="1" kern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pt-BR" sz="1200" b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24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Domingo com a Ciência na Quinta</a:t>
                      </a:r>
                      <a:r>
                        <a:rPr lang="pt-BR" sz="1200" b="0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 - 08/07/2019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pt-BR" sz="1200" b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25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Mobilização Brasília</a:t>
                      </a:r>
                      <a:r>
                        <a:rPr lang="pt-BR" sz="1200" b="0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 – em defesa do SUS - 06/08/2019</a:t>
                      </a:r>
                      <a:endParaRPr lang="pt-BR" sz="1200" b="1" kern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pt-BR" sz="1200" b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26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Marcha das Margaridas</a:t>
                      </a:r>
                      <a:r>
                        <a:rPr lang="pt-BR" sz="1200" b="0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 - 15/08/2019</a:t>
                      </a:r>
                      <a:endParaRPr lang="pt-BR" sz="1200" b="1" kern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pt-BR" sz="1200" b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27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Grito dos Excluídos</a:t>
                      </a:r>
                      <a:r>
                        <a:rPr lang="pt-BR" sz="1200" b="0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 - 09/09/2019</a:t>
                      </a:r>
                      <a:endParaRPr lang="pt-BR" sz="1200" b="1" kern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pt-BR" sz="1200" b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28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Dia Nacional da Soberania, Saúde, C&amp;T e Educação</a:t>
                      </a:r>
                      <a:r>
                        <a:rPr lang="pt-BR" sz="1200" b="0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 - 04/10/2019</a:t>
                      </a:r>
                      <a:endParaRPr lang="pt-BR" sz="1200" b="1" kern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pt-BR" sz="1200" b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29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Ato em frente a Prefeitura Nenhum Serviço de Saúde a Menos</a:t>
                      </a:r>
                      <a:r>
                        <a:rPr lang="pt-BR" sz="1200" b="0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 - 11/11/2019</a:t>
                      </a:r>
                      <a:endParaRPr lang="pt-BR" sz="1200" b="1" kern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pt-BR" sz="1200" b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30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Dia Nacional por Empregos, Direitos e Soberania</a:t>
                      </a:r>
                      <a:r>
                        <a:rPr lang="pt-BR" sz="1200" b="0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 - 06/12/2019</a:t>
                      </a:r>
                      <a:endParaRPr lang="pt-BR" sz="1200" b="1" kern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pt-BR" sz="1200" b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31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Ato Contra Privatização da Cedae</a:t>
                      </a:r>
                      <a:r>
                        <a:rPr lang="pt-BR" sz="1200" b="0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 - 28/01/2020</a:t>
                      </a:r>
                      <a:endParaRPr lang="pt-BR" sz="1200" b="1" kern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pt-BR" sz="1200" b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32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Ato em Brumadinho e Fórum Social das Resistências</a:t>
                      </a:r>
                      <a:r>
                        <a:rPr lang="pt-BR" sz="1200" b="0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 - 28/01/2020</a:t>
                      </a:r>
                      <a:endParaRPr lang="pt-BR" sz="1200" b="1" kern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pt-BR" sz="1200" b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33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Protestos contra o ministro da Economia e Dia das Mulheres e Meninas na Ciência</a:t>
                      </a:r>
                      <a:r>
                        <a:rPr lang="pt-BR" sz="1200" b="0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 - 11/02/2020</a:t>
                      </a:r>
                      <a:endParaRPr lang="pt-BR" sz="1200" b="1" kern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pt-BR" sz="1200" b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34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Ato em defesa da Petrobras, da Soberania Nacional, por empregos, contra o desmonte do Estado</a:t>
                      </a:r>
                      <a:r>
                        <a:rPr lang="pt-BR" sz="1200" b="0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 - 18/02/2020</a:t>
                      </a:r>
                      <a:endParaRPr lang="pt-BR" sz="1200" b="1" kern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pt-BR" sz="1200" b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35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Atos no Castelo e Candelária do 8M</a:t>
                      </a:r>
                      <a:r>
                        <a:rPr lang="pt-BR" sz="1200" b="0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  - 09/03/2020</a:t>
                      </a:r>
                      <a:endParaRPr lang="pt-BR" sz="1200" b="1" kern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pt-BR" sz="1200" b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36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Ato em defesa do Hospital Federal de Bonsucesso</a:t>
                      </a:r>
                      <a:r>
                        <a:rPr lang="pt-BR" sz="1200" b="0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 - 03/11/2020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pt-BR" sz="1200" b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37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Ato Justiça por Mari Ferrer</a:t>
                      </a:r>
                      <a:r>
                        <a:rPr lang="pt-BR" sz="1200" b="0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  - 09/11/2020</a:t>
                      </a:r>
                      <a:endParaRPr lang="pt-BR" sz="1200" b="1" kern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  <a:p>
                      <a:endParaRPr lang="pt-B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0419989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805916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BC86DFA-A9A3-40AF-9354-1D255485B3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Participação em Fóruns/Encontros/Congressos e Seminários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07F65B67-F245-4B3D-A0F9-56E24B63A6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t-BR" sz="1800" u="none" strike="noStrike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3º Encontro da Rede Sindical Internacional de Solidariedade e de Lutas</a:t>
            </a:r>
            <a:r>
              <a:rPr lang="pt-BR" sz="1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- 28/01/2018</a:t>
            </a:r>
            <a:endParaRPr lang="pt-BR" sz="18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pt-BR" sz="1800" b="0" u="none" strike="noStrike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Fórum Social Mundial 2018 em Salvador</a:t>
            </a:r>
            <a:r>
              <a:rPr lang="pt-BR" sz="1800" b="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- 16/03/2018</a:t>
            </a:r>
            <a:endParaRPr lang="pt-BR" sz="1800" b="1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pt-BR" sz="1800" b="0" u="none" strike="noStrike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Abrasco</a:t>
            </a:r>
            <a:r>
              <a:rPr lang="pt-BR" sz="1800" b="0" u="none" strike="noStrike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: Debate com os presidenciáveis e 'A luta pela saúde no trabalho'</a:t>
            </a:r>
            <a:r>
              <a:rPr lang="pt-BR" sz="1800" b="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- 27/07/2018</a:t>
            </a:r>
            <a:endParaRPr lang="pt-BR" sz="1800" b="1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pt-BR" sz="1800" b="0" u="none" strike="noStrike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GT de Saúde do Projeto Brasil Popular</a:t>
            </a:r>
            <a:r>
              <a:rPr lang="pt-BR" sz="1800" b="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– 28/7/2018</a:t>
            </a:r>
            <a:endParaRPr lang="pt-BR" sz="1800" b="1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pt-BR" sz="1800" b="0" u="none" strike="noStrike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Seminário "O serviço público que queremos"</a:t>
            </a:r>
            <a:r>
              <a:rPr lang="pt-BR" sz="1800" b="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- 03/09/2018</a:t>
            </a:r>
            <a:endParaRPr lang="pt-BR" sz="1800" b="1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pt-BR" sz="1800" b="0" u="none" strike="noStrike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Manifestação pelo Museu Nacional</a:t>
            </a:r>
            <a:r>
              <a:rPr lang="pt-BR" sz="1800" b="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- 07/09/2018</a:t>
            </a:r>
            <a:endParaRPr lang="pt-BR" sz="1800" b="1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pt-BR" sz="1800" b="0" u="none" strike="noStrike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Ato pela Democracia</a:t>
            </a:r>
            <a:r>
              <a:rPr lang="pt-BR" sz="1800" b="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- 29/09/2018</a:t>
            </a:r>
            <a:endParaRPr lang="pt-BR" sz="1800" b="1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pt-BR" sz="1800" b="0" u="none" strike="noStrike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hlinkClick r:id="rId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Reunião do </a:t>
            </a:r>
            <a:r>
              <a:rPr lang="pt-BR" sz="1800" b="0" u="none" strike="noStrike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hlinkClick r:id="rId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Fonasefe</a:t>
            </a:r>
            <a:r>
              <a:rPr lang="pt-BR" sz="1800" b="0" u="none" strike="noStrike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hlinkClick r:id="rId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em Brasília</a:t>
            </a:r>
            <a:r>
              <a:rPr lang="pt-BR" sz="1800" b="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- 16/02/2019</a:t>
            </a:r>
            <a:endParaRPr lang="pt-BR" sz="1800" b="1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pt-BR" sz="1800" b="0" u="none" strike="noStrike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hlinkClick r:id="rId1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Seminário em Curitiba e atos contra a Reforma da Previdência</a:t>
            </a:r>
            <a:r>
              <a:rPr lang="pt-BR" sz="1800" b="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- 11/04/2019</a:t>
            </a:r>
            <a:endParaRPr lang="pt-BR" sz="1800" b="1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pt-BR" sz="1800" b="0" u="none" strike="noStrike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hlinkClick r:id="rId11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16ª Conferência Nacional de Saúde</a:t>
            </a:r>
            <a:r>
              <a:rPr lang="pt-BR" sz="1800" b="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- 07/08/2019</a:t>
            </a:r>
            <a:endParaRPr lang="pt-BR" sz="1800" b="1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pt-BR" sz="1800" b="0" u="none" strike="noStrike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hlinkClick r:id="rId1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Asfoc na abertura do 1º Fio-</a:t>
            </a:r>
            <a:r>
              <a:rPr lang="pt-BR" sz="1800" b="0" u="none" strike="noStrike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hlinkClick r:id="rId1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Ensat</a:t>
            </a:r>
            <a:r>
              <a:rPr lang="pt-BR" sz="1800" b="0" u="none" strike="noStrike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hlinkClick r:id="rId1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e no debate sobre racismo e genocídio</a:t>
            </a:r>
            <a:r>
              <a:rPr lang="pt-BR" sz="1800" b="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- 08/11/2019</a:t>
            </a:r>
            <a:endParaRPr lang="pt-BR" sz="1800" b="1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569864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2A56B79-04BA-4FFB-9642-9A0F75AA53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Ações no Congresso Nacional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A18898A-0D00-4BC0-A0E5-60A7D1C0D4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t-BR" sz="1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Ações no Congresso contra e participação em GT sobre intervenção militar – </a:t>
            </a:r>
            <a:r>
              <a:rPr lang="pt-BR" sz="1800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fev</a:t>
            </a:r>
            <a:r>
              <a:rPr lang="pt-BR" sz="1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/2018</a:t>
            </a:r>
            <a:endParaRPr lang="pt-BR" sz="18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pt-BR" sz="1800" b="0" u="none" strike="noStrike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Asfoc no Congresso Nacional</a:t>
            </a:r>
            <a:r>
              <a:rPr lang="pt-BR" sz="1800" b="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– contra a Reforma da Previdência - 20/03/2019</a:t>
            </a:r>
            <a:endParaRPr lang="pt-BR" sz="1800" b="1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pt-BR" sz="1800" b="0" u="none" strike="noStrike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Asfoc se manifesta contra aprovação da Reforma da Previdência na CCJ</a:t>
            </a:r>
            <a:r>
              <a:rPr lang="pt-BR" sz="1800" b="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- 24/04/2019</a:t>
            </a:r>
            <a:endParaRPr lang="pt-BR" sz="1800" b="1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pt-BR" sz="1800" b="0" u="none" strike="noStrike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Asfoc faz gestões no Congresso pela convocação dos excedentes</a:t>
            </a:r>
            <a:r>
              <a:rPr lang="pt-BR" sz="1800" b="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- 05/06/2019</a:t>
            </a:r>
            <a:endParaRPr lang="pt-BR" sz="1800" b="1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pt-BR" sz="1800" b="0" u="none" strike="noStrike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Mobilização no Congresso contra os cortes nas bolsas CNPq e Capes</a:t>
            </a:r>
            <a:r>
              <a:rPr lang="pt-BR" sz="1800" b="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- 06/09/2019</a:t>
            </a:r>
            <a:endParaRPr lang="pt-BR" sz="1800" b="1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pt-BR" sz="1800" b="0" u="none" strike="noStrike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Ações no Congresso, seminário BRICS e na embaixada boliviana</a:t>
            </a:r>
            <a:r>
              <a:rPr lang="pt-BR" sz="1800" b="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- 12/11/2019</a:t>
            </a:r>
            <a:endParaRPr lang="pt-BR" sz="1800" b="1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pt-BR" sz="1800" b="0" u="none" strike="noStrike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Asfoc em ação por saúde dos trabalhadores e da população, no CNS e Congresso Nacional</a:t>
            </a:r>
            <a:r>
              <a:rPr lang="pt-BR" sz="1800" b="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- 28/11/2019</a:t>
            </a:r>
            <a:endParaRPr lang="pt-BR" sz="1800" b="1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pt-BR" sz="1800" b="0" u="none" strike="noStrike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Jornada de Lutas no Congresso Nacional</a:t>
            </a:r>
            <a:r>
              <a:rPr lang="pt-BR" sz="1800" b="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- 12/02/2020</a:t>
            </a:r>
            <a:endParaRPr lang="pt-BR" sz="1800" b="1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094988500"/>
      </p:ext>
    </p:extLst>
  </p:cSld>
  <p:clrMapOvr>
    <a:masterClrMapping/>
  </p:clrMapOvr>
</p:sld>
</file>

<file path=ppt/theme/theme1.xml><?xml version="1.0" encoding="utf-8"?>
<a:theme xmlns:a="http://schemas.openxmlformats.org/drawingml/2006/main" name="Berlim">
  <a:themeElements>
    <a:clrScheme name="Berlin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0CBE056-4EF4-4D92-969E-947779DA7AA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TM04033917[[fn=Berlim]]</Template>
  <TotalTime>573</TotalTime>
  <Words>2951</Words>
  <Application>Microsoft Office PowerPoint</Application>
  <PresentationFormat>Widescreen</PresentationFormat>
  <Paragraphs>202</Paragraphs>
  <Slides>20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20</vt:i4>
      </vt:variant>
    </vt:vector>
  </HeadingPairs>
  <TitlesOfParts>
    <vt:vector size="25" baseType="lpstr">
      <vt:lpstr>Arial</vt:lpstr>
      <vt:lpstr>Calibri</vt:lpstr>
      <vt:lpstr>Times New Roman</vt:lpstr>
      <vt:lpstr>Trebuchet MS</vt:lpstr>
      <vt:lpstr>Berlim</vt:lpstr>
      <vt:lpstr>    Ações Sindicais Relatos, balanço, prestação de contas da Gestão</vt:lpstr>
      <vt:lpstr>AGENDA SINDICAL</vt:lpstr>
      <vt:lpstr>AGENDA SINDICAL</vt:lpstr>
      <vt:lpstr>AGENDA SINDICAL</vt:lpstr>
      <vt:lpstr>AGENDA SINDICAL</vt:lpstr>
      <vt:lpstr>AGENDA SINDICAL</vt:lpstr>
      <vt:lpstr>Participação em Atos/Manifestações </vt:lpstr>
      <vt:lpstr>Participação em Fóruns/Encontros/Congressos e Seminários</vt:lpstr>
      <vt:lpstr>Ações no Congresso Nacional</vt:lpstr>
      <vt:lpstr>Mesas de Negociação/Gestões Pauta interna</vt:lpstr>
      <vt:lpstr>Greves/Paralisações</vt:lpstr>
      <vt:lpstr>Fóruns Sindicais / Reuniões Regionais</vt:lpstr>
      <vt:lpstr>Realização de Debates / Seminários</vt:lpstr>
      <vt:lpstr>Assembleias</vt:lpstr>
      <vt:lpstr>Com a pandemia veio a necessidade de se reinventar: Lives 2020</vt:lpstr>
      <vt:lpstr>Lives ASFOC-SN</vt:lpstr>
      <vt:lpstr>Ações para a Promoção da Saúde</vt:lpstr>
      <vt:lpstr>Atividades Sociais / Culturais</vt:lpstr>
      <vt:lpstr>Gestão Financeira</vt:lpstr>
      <vt:lpstr>Resultados Financeiros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Ações Sindicais Relatos, balanço, prestação de contas da Gestão</dc:title>
  <dc:creator>Assessoria Asfoc</dc:creator>
  <cp:lastModifiedBy>Assessoria Asfoc</cp:lastModifiedBy>
  <cp:revision>50</cp:revision>
  <dcterms:created xsi:type="dcterms:W3CDTF">2020-11-23T23:54:06Z</dcterms:created>
  <dcterms:modified xsi:type="dcterms:W3CDTF">2020-11-24T18:37:56Z</dcterms:modified>
</cp:coreProperties>
</file>